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74" r:id="rId5"/>
    <p:sldId id="275" r:id="rId6"/>
    <p:sldId id="278" r:id="rId7"/>
    <p:sldId id="259" r:id="rId8"/>
    <p:sldId id="276" r:id="rId9"/>
    <p:sldId id="277" r:id="rId10"/>
    <p:sldId id="260" r:id="rId11"/>
    <p:sldId id="279" r:id="rId12"/>
    <p:sldId id="280" r:id="rId13"/>
    <p:sldId id="281" r:id="rId14"/>
    <p:sldId id="282" r:id="rId15"/>
    <p:sldId id="261" r:id="rId16"/>
    <p:sldId id="262" r:id="rId17"/>
    <p:sldId id="283" r:id="rId18"/>
    <p:sldId id="284" r:id="rId19"/>
    <p:sldId id="285" r:id="rId20"/>
    <p:sldId id="286" r:id="rId21"/>
    <p:sldId id="287" r:id="rId22"/>
    <p:sldId id="288" r:id="rId23"/>
    <p:sldId id="289" r:id="rId2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1238" autoAdjust="0"/>
  </p:normalViewPr>
  <p:slideViewPr>
    <p:cSldViewPr snapToGrid="0">
      <p:cViewPr varScale="1">
        <p:scale>
          <a:sx n="70" d="100"/>
          <a:sy n="70" d="100"/>
        </p:scale>
        <p:origin x="486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1852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5FEE-5525-41EB-A3D0-D558BA120CD3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BFC1D3-FFB6-4710-993D-A7A111822FE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610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01F035-C20B-4230-BFCD-0B197D4FDB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7601779-C075-4A05-BA66-6EF9591A63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C1BC260-877F-4F32-8674-E5B25CA61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30FB3CD-962E-40DB-A38C-4593469F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65B5DC1-2049-4D09-9542-E43D28E8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1959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7C5D07-E9E6-472E-8D1E-44D6BC83B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2AC4678-AE6E-4576-A75F-69DB4B827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D7116B-31FB-42B2-9F40-FDAFC94FC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142545-28C7-4011-B25B-5994A9A8A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2A2B7C-85F4-4BFD-A26E-36E9C70A3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484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1485599-A26F-4BAA-93AE-52BC0A4FEE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50C4410-0560-4C65-9D05-5D6227AC7D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DF17DD-973A-48E1-B130-4F4E4BC14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50C755-650B-4B86-A791-B3C80573F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6705A6F-F792-465A-ADCD-34AFC645B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9832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C5CE72-CFA0-4553-8420-930D0F27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C5F5A7-DB16-4683-BF89-01137CA60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CE2DE6-B2C8-46C4-A92C-9A92C845B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3D092F-EEE7-43B3-B1DA-84455DB47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F0E09EC-0A64-4E5D-B685-86539BF1F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8678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8A367E-65E0-4C44-B91C-8B606A594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8BF558-E407-4DDF-9B92-2AB49C053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36DEE4-9061-45E2-B6DC-3A036EC6C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692CAE3-8123-4289-9707-33A79DC51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4C6374-A407-4E8F-AF92-88F60CEAF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1418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84F1F0-C2E4-4E42-B87A-AEB45A5C0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971F16-EA49-4B3F-A045-55908EA696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D480740-DEEB-482B-AAF1-9F56711D3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BAA498-112A-4E45-B7B6-5CCF7373A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CAB59E6-109E-420B-9D3B-CA619FB9A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D5D137B-93C5-48CE-A1B4-B66690BA3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2264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C25545-1839-42F4-BAD8-5D03BE5D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39F88FF-EE33-4526-9A37-4A9B1378F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BD6BDEE-C8A2-4024-819B-014CD7338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941D5A9-7EF0-4C3B-81F3-27C58E4293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A1F2F5C-BF9B-4B4C-84D3-050BD14F2E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942DC7F-F9C8-42F1-8FEE-48E6976C9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AD9C72A-7E43-4985-A506-8167D0589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6957B31-795C-4B3F-A791-CC5D183E5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0973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11C186-C1EA-450D-8A58-5C7BAE7A4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4AA06C4-63A1-4503-AC55-013F3ABB8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9ACFEBD-1E75-4872-A253-F8E51545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0FB791E-EA2A-4D77-8DC2-309AB42B3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1048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1054472-962D-4166-B193-291F06253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18D487B-B7D7-449B-9307-F53C31A8F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C881A5-B41B-4CFC-BAF0-55FDEC1F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7550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C0E756-E475-4ED5-BCA6-F027DE8B2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461F0E-A99B-47CA-BF16-AF1D5F0E4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BA9A5DC-E500-4E61-BA78-5F6EE9E990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26C3978-8022-41C1-BD40-7535DD2BA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19F7AF3-D1CF-4B4F-BC96-EEC32970F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66DBC21-1B77-4E25-B233-F96DE84FB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292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C673F2-AC5E-42B3-9909-359E6819A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99E2218-5B21-4DE8-B6CA-75B70AE16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8559B7-7CFB-4EA6-9970-ECAEBE4A2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257876F-3BE8-4C00-802F-31FB0550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82159E-FEBF-44AD-9B06-A252C7E34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0AA11B-DBBC-45BF-8FDC-F92E5734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1745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PaintBrush trans="15000"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0EC0281-454A-4810-9E13-494207598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8F5A03A-2893-4909-B54B-0B2FFFF9F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9754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73C43BD-4B5E-4C7F-953F-59FDAEB35F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C4D4A-8739-4188-92E2-0D91BB1B10FC}" type="datetimeFigureOut">
              <a:rPr lang="zh-TW" altLang="en-US" smtClean="0"/>
              <a:t>2023/1/9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94EC796-C04B-4E96-8D3D-48CC7536FC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570CEE6-7752-454F-9971-606963875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1BFF8B-0A9B-49C2-816E-A4E1F68E278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6052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.rada.re/first_steps/commandline_flags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.rada.re/first_steps/commandline_flags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.rada.re/first_steps/commandline_flags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.rada.re/first_steps/commandline_flags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119D1B-F841-4130-824C-ABFF84CA91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935469"/>
          </a:xfrm>
        </p:spPr>
        <p:txBody>
          <a:bodyPr/>
          <a:lstStyle/>
          <a:p>
            <a:r>
              <a:rPr lang="en-US" altLang="zh-TW" dirty="0">
                <a:solidFill>
                  <a:srgbClr val="FFCC66"/>
                </a:solidFill>
              </a:rPr>
              <a:t>radare2</a:t>
            </a:r>
            <a:r>
              <a:rPr lang="zh-TW" altLang="en-US" dirty="0">
                <a:solidFill>
                  <a:srgbClr val="FFCC66"/>
                </a:solidFill>
              </a:rPr>
              <a:t>逆向工程實務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70ED639-7628-432A-8EA7-0BBC35B965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/>
              <a:t>姓名：何崇睿</a:t>
            </a:r>
            <a:endParaRPr lang="en-US" altLang="zh-TW" dirty="0"/>
          </a:p>
          <a:p>
            <a:r>
              <a:rPr lang="zh-TW" altLang="en-US" dirty="0"/>
              <a:t>學號：</a:t>
            </a:r>
            <a:r>
              <a:rPr lang="en-US" altLang="zh-TW" dirty="0"/>
              <a:t>4100E005</a:t>
            </a:r>
          </a:p>
          <a:p>
            <a:r>
              <a:rPr lang="zh-TW" altLang="en-US" dirty="0"/>
              <a:t>班級：資工二</a:t>
            </a:r>
            <a:r>
              <a:rPr lang="en-US" altLang="zh-TW" dirty="0"/>
              <a:t>A</a:t>
            </a:r>
          </a:p>
          <a:p>
            <a:r>
              <a:rPr lang="zh-TW" altLang="en-US" dirty="0"/>
              <a:t>指導老師：龍大大</a:t>
            </a:r>
          </a:p>
        </p:txBody>
      </p:sp>
    </p:spTree>
    <p:extLst>
      <p:ext uri="{BB962C8B-B14F-4D97-AF65-F5344CB8AC3E}">
        <p14:creationId xmlns:p14="http://schemas.microsoft.com/office/powerpoint/2010/main" val="3200613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3E8FE4-4C6C-4062-A5BB-408A939D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6628" y="2734670"/>
            <a:ext cx="5298743" cy="1388660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6000" b="1" dirty="0">
                <a:solidFill>
                  <a:srgbClr val="FFCC66"/>
                </a:solidFill>
              </a:rPr>
              <a:t>命令行使用方法</a:t>
            </a:r>
          </a:p>
        </p:txBody>
      </p:sp>
    </p:spTree>
    <p:extLst>
      <p:ext uri="{BB962C8B-B14F-4D97-AF65-F5344CB8AC3E}">
        <p14:creationId xmlns:p14="http://schemas.microsoft.com/office/powerpoint/2010/main" val="1786724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4194980" cy="863173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rgbClr val="C00000"/>
                </a:solidFill>
              </a:rPr>
              <a:t>命令行使用方法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CA91CB0-9AB1-4AE9-B555-99C95D88D8BD}"/>
              </a:ext>
            </a:extLst>
          </p:cNvPr>
          <p:cNvSpPr txBox="1"/>
          <p:nvPr/>
        </p:nvSpPr>
        <p:spPr>
          <a:xfrm>
            <a:off x="0" y="6488668"/>
            <a:ext cx="263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Reference</a:t>
            </a:r>
            <a:r>
              <a:rPr lang="zh-TW" altLang="en-US" dirty="0">
                <a:solidFill>
                  <a:schemeClr val="bg1"/>
                </a:solidFill>
              </a:rPr>
              <a:t>：</a:t>
            </a:r>
            <a:r>
              <a:rPr lang="en-US" altLang="zh-TW" dirty="0" err="1">
                <a:solidFill>
                  <a:schemeClr val="bg1"/>
                </a:solidFill>
                <a:hlinkClick r:id="rId2"/>
              </a:rPr>
              <a:t>Official_site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DA99D28-33D4-4FE3-B318-FF0C084C6880}"/>
              </a:ext>
            </a:extLst>
          </p:cNvPr>
          <p:cNvSpPr txBox="1"/>
          <p:nvPr/>
        </p:nvSpPr>
        <p:spPr>
          <a:xfrm>
            <a:off x="3038333" y="954107"/>
            <a:ext cx="611533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Usage: r2 [-</a:t>
            </a:r>
            <a:r>
              <a:rPr lang="en-US" altLang="zh-TW" sz="1400" dirty="0" err="1">
                <a:solidFill>
                  <a:schemeClr val="bg1"/>
                </a:solidFill>
              </a:rPr>
              <a:t>ACdfLMnNqStuvwzX</a:t>
            </a:r>
            <a:r>
              <a:rPr lang="en-US" altLang="zh-TW" sz="1400" dirty="0">
                <a:solidFill>
                  <a:schemeClr val="bg1"/>
                </a:solidFill>
              </a:rPr>
              <a:t>] [-P patch] [-p </a:t>
            </a:r>
            <a:r>
              <a:rPr lang="en-US" altLang="zh-TW" sz="1400" dirty="0" err="1">
                <a:solidFill>
                  <a:schemeClr val="bg1"/>
                </a:solidFill>
              </a:rPr>
              <a:t>prj</a:t>
            </a:r>
            <a:r>
              <a:rPr lang="en-US" altLang="zh-TW" sz="1400" dirty="0">
                <a:solidFill>
                  <a:schemeClr val="bg1"/>
                </a:solidFill>
              </a:rPr>
              <a:t>] [-a arch] [-b bits] [-</a:t>
            </a:r>
            <a:r>
              <a:rPr lang="en-US" altLang="zh-TW" sz="1400" dirty="0" err="1">
                <a:solidFill>
                  <a:schemeClr val="bg1"/>
                </a:solidFill>
              </a:rPr>
              <a:t>i</a:t>
            </a:r>
            <a:r>
              <a:rPr lang="en-US" altLang="zh-TW" sz="1400" dirty="0">
                <a:solidFill>
                  <a:schemeClr val="bg1"/>
                </a:solidFill>
              </a:rPr>
              <a:t> file]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         [-s </a:t>
            </a:r>
            <a:r>
              <a:rPr lang="en-US" altLang="zh-TW" sz="1400" dirty="0" err="1">
                <a:solidFill>
                  <a:schemeClr val="bg1"/>
                </a:solidFill>
              </a:rPr>
              <a:t>addr</a:t>
            </a:r>
            <a:r>
              <a:rPr lang="en-US" altLang="zh-TW" sz="1400" dirty="0">
                <a:solidFill>
                  <a:schemeClr val="bg1"/>
                </a:solidFill>
              </a:rPr>
              <a:t>] [-B </a:t>
            </a:r>
            <a:r>
              <a:rPr lang="en-US" altLang="zh-TW" sz="1400" dirty="0" err="1">
                <a:solidFill>
                  <a:schemeClr val="bg1"/>
                </a:solidFill>
              </a:rPr>
              <a:t>baddr</a:t>
            </a:r>
            <a:r>
              <a:rPr lang="en-US" altLang="zh-TW" sz="1400" dirty="0">
                <a:solidFill>
                  <a:schemeClr val="bg1"/>
                </a:solidFill>
              </a:rPr>
              <a:t>] [-m </a:t>
            </a:r>
            <a:r>
              <a:rPr lang="en-US" altLang="zh-TW" sz="1400" dirty="0" err="1">
                <a:solidFill>
                  <a:schemeClr val="bg1"/>
                </a:solidFill>
              </a:rPr>
              <a:t>maddr</a:t>
            </a:r>
            <a:r>
              <a:rPr lang="en-US" altLang="zh-TW" sz="1400" dirty="0">
                <a:solidFill>
                  <a:schemeClr val="bg1"/>
                </a:solidFill>
              </a:rPr>
              <a:t>] [-c </a:t>
            </a:r>
            <a:r>
              <a:rPr lang="en-US" altLang="zh-TW" sz="1400" dirty="0" err="1">
                <a:solidFill>
                  <a:schemeClr val="bg1"/>
                </a:solidFill>
              </a:rPr>
              <a:t>cmd</a:t>
            </a:r>
            <a:r>
              <a:rPr lang="en-US" altLang="zh-TW" sz="1400" dirty="0">
                <a:solidFill>
                  <a:schemeClr val="bg1"/>
                </a:solidFill>
              </a:rPr>
              <a:t>] [-e k=v] </a:t>
            </a:r>
            <a:r>
              <a:rPr lang="en-US" altLang="zh-TW" sz="1400" dirty="0" err="1">
                <a:solidFill>
                  <a:schemeClr val="bg1"/>
                </a:solidFill>
              </a:rPr>
              <a:t>file|pid</a:t>
            </a:r>
            <a:r>
              <a:rPr lang="en-US" altLang="zh-TW" sz="1400" dirty="0">
                <a:solidFill>
                  <a:schemeClr val="bg1"/>
                </a:solidFill>
              </a:rPr>
              <a:t>|-|--|=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--           run radare2 without opening any file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            same as 'r2 malloc://512'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=            read file from stdin (use -</a:t>
            </a:r>
            <a:r>
              <a:rPr lang="en-US" altLang="zh-TW" sz="1400" dirty="0" err="1">
                <a:solidFill>
                  <a:schemeClr val="bg1"/>
                </a:solidFill>
              </a:rPr>
              <a:t>i</a:t>
            </a:r>
            <a:r>
              <a:rPr lang="en-US" altLang="zh-TW" sz="1400" dirty="0">
                <a:solidFill>
                  <a:schemeClr val="bg1"/>
                </a:solidFill>
              </a:rPr>
              <a:t> and -c to run </a:t>
            </a:r>
            <a:r>
              <a:rPr lang="en-US" altLang="zh-TW" sz="1400" dirty="0" err="1">
                <a:solidFill>
                  <a:schemeClr val="bg1"/>
                </a:solidFill>
              </a:rPr>
              <a:t>cmds</a:t>
            </a:r>
            <a:r>
              <a:rPr lang="en-US" altLang="zh-TW" sz="1400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-=           perform !=! command to run all commands remotely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-0           print \x00 after </a:t>
            </a:r>
            <a:r>
              <a:rPr lang="en-US" altLang="zh-TW" sz="1400" dirty="0" err="1">
                <a:solidFill>
                  <a:schemeClr val="bg1"/>
                </a:solidFill>
              </a:rPr>
              <a:t>init</a:t>
            </a:r>
            <a:r>
              <a:rPr lang="en-US" altLang="zh-TW" sz="1400" dirty="0">
                <a:solidFill>
                  <a:schemeClr val="bg1"/>
                </a:solidFill>
              </a:rPr>
              <a:t> and every command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-2           close stderr file descriptor (silent warning messages)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-a [arch]    set </a:t>
            </a:r>
            <a:r>
              <a:rPr lang="en-US" altLang="zh-TW" sz="1400" dirty="0" err="1">
                <a:solidFill>
                  <a:schemeClr val="bg1"/>
                </a:solidFill>
              </a:rPr>
              <a:t>asm.arch</a:t>
            </a:r>
            <a:endParaRPr lang="en-US" altLang="zh-TW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-A           run '</a:t>
            </a:r>
            <a:r>
              <a:rPr lang="en-US" altLang="zh-TW" sz="1400" dirty="0" err="1">
                <a:solidFill>
                  <a:schemeClr val="bg1"/>
                </a:solidFill>
              </a:rPr>
              <a:t>aaa</a:t>
            </a:r>
            <a:r>
              <a:rPr lang="en-US" altLang="zh-TW" sz="1400" dirty="0">
                <a:solidFill>
                  <a:schemeClr val="bg1"/>
                </a:solidFill>
              </a:rPr>
              <a:t>' command to analyze all referenced code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-b [bits]    set </a:t>
            </a:r>
            <a:r>
              <a:rPr lang="en-US" altLang="zh-TW" sz="1400" dirty="0" err="1">
                <a:solidFill>
                  <a:schemeClr val="bg1"/>
                </a:solidFill>
              </a:rPr>
              <a:t>asm.bits</a:t>
            </a:r>
            <a:endParaRPr lang="en-US" altLang="zh-TW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-B [</a:t>
            </a:r>
            <a:r>
              <a:rPr lang="en-US" altLang="zh-TW" sz="1400" dirty="0" err="1">
                <a:solidFill>
                  <a:schemeClr val="bg1"/>
                </a:solidFill>
              </a:rPr>
              <a:t>baddr</a:t>
            </a:r>
            <a:r>
              <a:rPr lang="en-US" altLang="zh-TW" sz="1400" dirty="0">
                <a:solidFill>
                  <a:schemeClr val="bg1"/>
                </a:solidFill>
              </a:rPr>
              <a:t>]   set base address for PIE binaries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-c 'cmd..'   execute </a:t>
            </a:r>
            <a:r>
              <a:rPr lang="en-US" altLang="zh-TW" sz="1400" dirty="0" err="1">
                <a:solidFill>
                  <a:schemeClr val="bg1"/>
                </a:solidFill>
              </a:rPr>
              <a:t>radare</a:t>
            </a:r>
            <a:r>
              <a:rPr lang="en-US" altLang="zh-TW" sz="1400" dirty="0">
                <a:solidFill>
                  <a:schemeClr val="bg1"/>
                </a:solidFill>
              </a:rPr>
              <a:t> command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-C           file is </a:t>
            </a:r>
            <a:r>
              <a:rPr lang="en-US" altLang="zh-TW" sz="1400" dirty="0" err="1">
                <a:solidFill>
                  <a:schemeClr val="bg1"/>
                </a:solidFill>
              </a:rPr>
              <a:t>host:port</a:t>
            </a:r>
            <a:r>
              <a:rPr lang="en-US" altLang="zh-TW" sz="1400" dirty="0">
                <a:solidFill>
                  <a:schemeClr val="bg1"/>
                </a:solidFill>
              </a:rPr>
              <a:t> (alias for -c+=http://%s/cmd/)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-d           debug the executable 'file' or running process '</a:t>
            </a:r>
            <a:r>
              <a:rPr lang="en-US" altLang="zh-TW" sz="1400" dirty="0" err="1">
                <a:solidFill>
                  <a:schemeClr val="bg1"/>
                </a:solidFill>
              </a:rPr>
              <a:t>pid</a:t>
            </a:r>
            <a:r>
              <a:rPr lang="en-US" altLang="zh-TW" sz="1400" dirty="0">
                <a:solidFill>
                  <a:schemeClr val="bg1"/>
                </a:solidFill>
              </a:rPr>
              <a:t>'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-D [backend] enable debug mode (e </a:t>
            </a:r>
            <a:r>
              <a:rPr lang="en-US" altLang="zh-TW" sz="1400" dirty="0" err="1">
                <a:solidFill>
                  <a:schemeClr val="bg1"/>
                </a:solidFill>
              </a:rPr>
              <a:t>cfg.debug</a:t>
            </a:r>
            <a:r>
              <a:rPr lang="en-US" altLang="zh-TW" sz="1400" dirty="0">
                <a:solidFill>
                  <a:schemeClr val="bg1"/>
                </a:solidFill>
              </a:rPr>
              <a:t>=true)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-e k=v       evaluate config var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-f           block size = file size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-F [</a:t>
            </a:r>
            <a:r>
              <a:rPr lang="en-US" altLang="zh-TW" sz="1400" dirty="0" err="1">
                <a:solidFill>
                  <a:schemeClr val="bg1"/>
                </a:solidFill>
              </a:rPr>
              <a:t>binplug</a:t>
            </a:r>
            <a:r>
              <a:rPr lang="en-US" altLang="zh-TW" sz="1400" dirty="0">
                <a:solidFill>
                  <a:schemeClr val="bg1"/>
                </a:solidFill>
              </a:rPr>
              <a:t>] force to use that </a:t>
            </a:r>
            <a:r>
              <a:rPr lang="en-US" altLang="zh-TW" sz="1400" dirty="0" err="1">
                <a:solidFill>
                  <a:schemeClr val="bg1"/>
                </a:solidFill>
              </a:rPr>
              <a:t>rbin</a:t>
            </a:r>
            <a:r>
              <a:rPr lang="en-US" altLang="zh-TW" sz="1400" dirty="0">
                <a:solidFill>
                  <a:schemeClr val="bg1"/>
                </a:solidFill>
              </a:rPr>
              <a:t> plugin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-h, -</a:t>
            </a:r>
            <a:r>
              <a:rPr lang="en-US" altLang="zh-TW" sz="1400" dirty="0" err="1">
                <a:solidFill>
                  <a:schemeClr val="bg1"/>
                </a:solidFill>
              </a:rPr>
              <a:t>hh</a:t>
            </a:r>
            <a:r>
              <a:rPr lang="en-US" altLang="zh-TW" sz="1400" dirty="0">
                <a:solidFill>
                  <a:schemeClr val="bg1"/>
                </a:solidFill>
              </a:rPr>
              <a:t>      show help message, -</a:t>
            </a:r>
            <a:r>
              <a:rPr lang="en-US" altLang="zh-TW" sz="1400" dirty="0" err="1">
                <a:solidFill>
                  <a:schemeClr val="bg1"/>
                </a:solidFill>
              </a:rPr>
              <a:t>hh</a:t>
            </a:r>
            <a:r>
              <a:rPr lang="en-US" altLang="zh-TW" sz="1400" dirty="0">
                <a:solidFill>
                  <a:schemeClr val="bg1"/>
                </a:solidFill>
              </a:rPr>
              <a:t> for long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-H ([var])   display variable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</a:t>
            </a:r>
            <a:r>
              <a:rPr lang="en-US" altLang="zh-TW" sz="1400" dirty="0" err="1">
                <a:solidFill>
                  <a:schemeClr val="bg1"/>
                </a:solidFill>
              </a:rPr>
              <a:t>i</a:t>
            </a:r>
            <a:r>
              <a:rPr lang="en-US" altLang="zh-TW" sz="1400" dirty="0">
                <a:solidFill>
                  <a:schemeClr val="bg1"/>
                </a:solidFill>
              </a:rPr>
              <a:t> [file]    run script file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-I [file]    run script file before the file is opened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-k [OS/kern] set </a:t>
            </a:r>
            <a:r>
              <a:rPr lang="en-US" altLang="zh-TW" sz="1400" dirty="0" err="1">
                <a:solidFill>
                  <a:schemeClr val="bg1"/>
                </a:solidFill>
              </a:rPr>
              <a:t>asm.os</a:t>
            </a:r>
            <a:r>
              <a:rPr lang="en-US" altLang="zh-TW" sz="1400" dirty="0">
                <a:solidFill>
                  <a:schemeClr val="bg1"/>
                </a:solidFill>
              </a:rPr>
              <a:t> (</a:t>
            </a:r>
            <a:r>
              <a:rPr lang="en-US" altLang="zh-TW" sz="1400" dirty="0" err="1">
                <a:solidFill>
                  <a:schemeClr val="bg1"/>
                </a:solidFill>
              </a:rPr>
              <a:t>linux</a:t>
            </a:r>
            <a:r>
              <a:rPr lang="en-US" altLang="zh-TW" sz="1400" dirty="0">
                <a:solidFill>
                  <a:schemeClr val="bg1"/>
                </a:solidFill>
              </a:rPr>
              <a:t>, </a:t>
            </a:r>
            <a:r>
              <a:rPr lang="en-US" altLang="zh-TW" sz="1400" dirty="0" err="1">
                <a:solidFill>
                  <a:schemeClr val="bg1"/>
                </a:solidFill>
              </a:rPr>
              <a:t>macos</a:t>
            </a:r>
            <a:r>
              <a:rPr lang="en-US" altLang="zh-TW" sz="1400" dirty="0">
                <a:solidFill>
                  <a:schemeClr val="bg1"/>
                </a:solidFill>
              </a:rPr>
              <a:t>, w32, </a:t>
            </a:r>
            <a:r>
              <a:rPr lang="en-US" altLang="zh-TW" sz="1400" dirty="0" err="1">
                <a:solidFill>
                  <a:schemeClr val="bg1"/>
                </a:solidFill>
              </a:rPr>
              <a:t>netbsd</a:t>
            </a:r>
            <a:r>
              <a:rPr lang="en-US" altLang="zh-TW" sz="1400" dirty="0">
                <a:solidFill>
                  <a:schemeClr val="bg1"/>
                </a:solidFill>
              </a:rPr>
              <a:t>, ...)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-l [lib]     load plugin file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-L           list supported IO plugins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E484CBA-EA80-471E-8E76-D95A46A61B09}"/>
              </a:ext>
            </a:extLst>
          </p:cNvPr>
          <p:cNvSpPr txBox="1"/>
          <p:nvPr/>
        </p:nvSpPr>
        <p:spPr>
          <a:xfrm>
            <a:off x="8154537" y="0"/>
            <a:ext cx="4037464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chemeClr val="bg1"/>
                </a:solidFill>
              </a:rPr>
              <a:t>Command-line Options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F63FB08-B0B0-46F6-B510-535CD5567065}"/>
              </a:ext>
            </a:extLst>
          </p:cNvPr>
          <p:cNvSpPr txBox="1"/>
          <p:nvPr/>
        </p:nvSpPr>
        <p:spPr>
          <a:xfrm>
            <a:off x="11275893" y="584775"/>
            <a:ext cx="914400" cy="369332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$ r2 </a:t>
            </a:r>
            <a:r>
              <a:rPr lang="en-US" altLang="zh-TW" dirty="0">
                <a:solidFill>
                  <a:srgbClr val="FF0000"/>
                </a:solidFill>
              </a:rPr>
              <a:t>-h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263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4194980" cy="863173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rgbClr val="C00000"/>
                </a:solidFill>
              </a:rPr>
              <a:t>命令行使用方法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8154537" y="0"/>
            <a:ext cx="4037464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chemeClr val="bg1"/>
                </a:solidFill>
              </a:rPr>
              <a:t>Command-line Options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CA91CB0-9AB1-4AE9-B555-99C95D88D8BD}"/>
              </a:ext>
            </a:extLst>
          </p:cNvPr>
          <p:cNvSpPr txBox="1"/>
          <p:nvPr/>
        </p:nvSpPr>
        <p:spPr>
          <a:xfrm>
            <a:off x="0" y="6488668"/>
            <a:ext cx="263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Reference</a:t>
            </a:r>
            <a:r>
              <a:rPr lang="zh-TW" altLang="en-US" dirty="0">
                <a:solidFill>
                  <a:schemeClr val="bg1"/>
                </a:solidFill>
              </a:rPr>
              <a:t>：</a:t>
            </a:r>
            <a:r>
              <a:rPr lang="en-US" altLang="zh-TW" dirty="0" err="1">
                <a:solidFill>
                  <a:schemeClr val="bg1"/>
                </a:solidFill>
                <a:hlinkClick r:id="rId2"/>
              </a:rPr>
              <a:t>Official_site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60B066B-9DBE-4A33-A5CE-37A0FC00EF69}"/>
              </a:ext>
            </a:extLst>
          </p:cNvPr>
          <p:cNvSpPr txBox="1"/>
          <p:nvPr/>
        </p:nvSpPr>
        <p:spPr>
          <a:xfrm>
            <a:off x="11275893" y="584775"/>
            <a:ext cx="914400" cy="369332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$ r2 </a:t>
            </a:r>
            <a:r>
              <a:rPr lang="en-US" altLang="zh-TW" dirty="0">
                <a:solidFill>
                  <a:srgbClr val="FF0000"/>
                </a:solidFill>
              </a:rPr>
              <a:t>-h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DA99D28-33D4-4FE3-B318-FF0C084C6880}"/>
              </a:ext>
            </a:extLst>
          </p:cNvPr>
          <p:cNvSpPr txBox="1"/>
          <p:nvPr/>
        </p:nvSpPr>
        <p:spPr>
          <a:xfrm>
            <a:off x="3038333" y="1336119"/>
            <a:ext cx="6115334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bg1"/>
                </a:solidFill>
              </a:rPr>
              <a:t>-m [</a:t>
            </a:r>
            <a:r>
              <a:rPr lang="en-US" altLang="zh-TW" sz="1400" dirty="0" err="1">
                <a:solidFill>
                  <a:schemeClr val="bg1"/>
                </a:solidFill>
              </a:rPr>
              <a:t>addr</a:t>
            </a:r>
            <a:r>
              <a:rPr lang="en-US" altLang="zh-TW" sz="1400" dirty="0">
                <a:solidFill>
                  <a:schemeClr val="bg1"/>
                </a:solidFill>
              </a:rPr>
              <a:t>]    map file at given address (</a:t>
            </a:r>
            <a:r>
              <a:rPr lang="en-US" altLang="zh-TW" sz="1400" dirty="0" err="1">
                <a:solidFill>
                  <a:schemeClr val="bg1"/>
                </a:solidFill>
              </a:rPr>
              <a:t>loadaddr</a:t>
            </a:r>
            <a:r>
              <a:rPr lang="en-US" altLang="zh-TW" sz="1400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-M           do not </a:t>
            </a:r>
            <a:r>
              <a:rPr lang="en-US" altLang="zh-TW" sz="1400" dirty="0" err="1">
                <a:solidFill>
                  <a:schemeClr val="bg1"/>
                </a:solidFill>
              </a:rPr>
              <a:t>demangle</a:t>
            </a:r>
            <a:r>
              <a:rPr lang="en-US" altLang="zh-TW" sz="1400" dirty="0">
                <a:solidFill>
                  <a:schemeClr val="bg1"/>
                </a:solidFill>
              </a:rPr>
              <a:t> symbol names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-n, -</a:t>
            </a:r>
            <a:r>
              <a:rPr lang="en-US" altLang="zh-TW" sz="1400" dirty="0" err="1">
                <a:solidFill>
                  <a:schemeClr val="bg1"/>
                </a:solidFill>
              </a:rPr>
              <a:t>nn</a:t>
            </a:r>
            <a:r>
              <a:rPr lang="en-US" altLang="zh-TW" sz="1400" dirty="0">
                <a:solidFill>
                  <a:schemeClr val="bg1"/>
                </a:solidFill>
              </a:rPr>
              <a:t>      do not load </a:t>
            </a:r>
            <a:r>
              <a:rPr lang="en-US" altLang="zh-TW" sz="1400" dirty="0" err="1">
                <a:solidFill>
                  <a:schemeClr val="bg1"/>
                </a:solidFill>
              </a:rPr>
              <a:t>RBin</a:t>
            </a:r>
            <a:r>
              <a:rPr lang="en-US" altLang="zh-TW" sz="1400" dirty="0">
                <a:solidFill>
                  <a:schemeClr val="bg1"/>
                </a:solidFill>
              </a:rPr>
              <a:t> info (-</a:t>
            </a:r>
            <a:r>
              <a:rPr lang="en-US" altLang="zh-TW" sz="1400" dirty="0" err="1">
                <a:solidFill>
                  <a:schemeClr val="bg1"/>
                </a:solidFill>
              </a:rPr>
              <a:t>nn</a:t>
            </a:r>
            <a:r>
              <a:rPr lang="en-US" altLang="zh-TW" sz="1400" dirty="0">
                <a:solidFill>
                  <a:schemeClr val="bg1"/>
                </a:solidFill>
              </a:rPr>
              <a:t> only load bin structures)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-N           do not load user settings and scripts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-q           quiet mode (no prompt) and quit after -</a:t>
            </a:r>
            <a:r>
              <a:rPr lang="en-US" altLang="zh-TW" sz="1400" dirty="0" err="1">
                <a:solidFill>
                  <a:schemeClr val="bg1"/>
                </a:solidFill>
              </a:rPr>
              <a:t>i</a:t>
            </a:r>
            <a:endParaRPr lang="en-US" altLang="zh-TW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-Q           quiet mode (no prompt) and quit faster (</a:t>
            </a:r>
            <a:r>
              <a:rPr lang="en-US" altLang="zh-TW" sz="1400" dirty="0" err="1">
                <a:solidFill>
                  <a:schemeClr val="bg1"/>
                </a:solidFill>
              </a:rPr>
              <a:t>quickLeak</a:t>
            </a:r>
            <a:r>
              <a:rPr lang="en-US" altLang="zh-TW" sz="1400" dirty="0">
                <a:solidFill>
                  <a:schemeClr val="bg1"/>
                </a:solidFill>
              </a:rPr>
              <a:t>=true)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-p [</a:t>
            </a:r>
            <a:r>
              <a:rPr lang="en-US" altLang="zh-TW" sz="1400" dirty="0" err="1">
                <a:solidFill>
                  <a:schemeClr val="bg1"/>
                </a:solidFill>
              </a:rPr>
              <a:t>prj</a:t>
            </a:r>
            <a:r>
              <a:rPr lang="en-US" altLang="zh-TW" sz="1400" dirty="0">
                <a:solidFill>
                  <a:schemeClr val="bg1"/>
                </a:solidFill>
              </a:rPr>
              <a:t>]     use project, list if no </a:t>
            </a:r>
            <a:r>
              <a:rPr lang="en-US" altLang="zh-TW" sz="1400" dirty="0" err="1">
                <a:solidFill>
                  <a:schemeClr val="bg1"/>
                </a:solidFill>
              </a:rPr>
              <a:t>arg</a:t>
            </a:r>
            <a:r>
              <a:rPr lang="en-US" altLang="zh-TW" sz="1400" dirty="0">
                <a:solidFill>
                  <a:schemeClr val="bg1"/>
                </a:solidFill>
              </a:rPr>
              <a:t>, load if no file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-P [file]    apply </a:t>
            </a:r>
            <a:r>
              <a:rPr lang="en-US" altLang="zh-TW" sz="1400" dirty="0" err="1">
                <a:solidFill>
                  <a:schemeClr val="bg1"/>
                </a:solidFill>
              </a:rPr>
              <a:t>rapatch</a:t>
            </a:r>
            <a:r>
              <a:rPr lang="en-US" altLang="zh-TW" sz="1400" dirty="0">
                <a:solidFill>
                  <a:schemeClr val="bg1"/>
                </a:solidFill>
              </a:rPr>
              <a:t> file and quit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-r [rarun2]  specify rarun2 profile to load (same as -e </a:t>
            </a:r>
            <a:r>
              <a:rPr lang="en-US" altLang="zh-TW" sz="1400" dirty="0" err="1">
                <a:solidFill>
                  <a:schemeClr val="bg1"/>
                </a:solidFill>
              </a:rPr>
              <a:t>dbg.profile</a:t>
            </a:r>
            <a:r>
              <a:rPr lang="en-US" altLang="zh-TW" sz="1400" dirty="0">
                <a:solidFill>
                  <a:schemeClr val="bg1"/>
                </a:solidFill>
              </a:rPr>
              <a:t>=X)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-R [rr2rule] specify custom rarun2 directive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-s [</a:t>
            </a:r>
            <a:r>
              <a:rPr lang="en-US" altLang="zh-TW" sz="1400" dirty="0" err="1">
                <a:solidFill>
                  <a:schemeClr val="bg1"/>
                </a:solidFill>
              </a:rPr>
              <a:t>addr</a:t>
            </a:r>
            <a:r>
              <a:rPr lang="en-US" altLang="zh-TW" sz="1400" dirty="0">
                <a:solidFill>
                  <a:schemeClr val="bg1"/>
                </a:solidFill>
              </a:rPr>
              <a:t>]    initial seek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-S           start r2 in sandbox mode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-t           load rabin2 info in thread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-u           set </a:t>
            </a:r>
            <a:r>
              <a:rPr lang="en-US" altLang="zh-TW" sz="1400" dirty="0" err="1">
                <a:solidFill>
                  <a:schemeClr val="bg1"/>
                </a:solidFill>
              </a:rPr>
              <a:t>bin.filter</a:t>
            </a:r>
            <a:r>
              <a:rPr lang="en-US" altLang="zh-TW" sz="1400" dirty="0">
                <a:solidFill>
                  <a:schemeClr val="bg1"/>
                </a:solidFill>
              </a:rPr>
              <a:t>=false to get raw </a:t>
            </a:r>
            <a:r>
              <a:rPr lang="en-US" altLang="zh-TW" sz="1400" dirty="0" err="1">
                <a:solidFill>
                  <a:schemeClr val="bg1"/>
                </a:solidFill>
              </a:rPr>
              <a:t>sym</a:t>
            </a:r>
            <a:r>
              <a:rPr lang="en-US" altLang="zh-TW" sz="1400" dirty="0">
                <a:solidFill>
                  <a:schemeClr val="bg1"/>
                </a:solidFill>
              </a:rPr>
              <a:t>/sec/</a:t>
            </a:r>
            <a:r>
              <a:rPr lang="en-US" altLang="zh-TW" sz="1400" dirty="0" err="1">
                <a:solidFill>
                  <a:schemeClr val="bg1"/>
                </a:solidFill>
              </a:rPr>
              <a:t>cls</a:t>
            </a:r>
            <a:r>
              <a:rPr lang="en-US" altLang="zh-TW" sz="1400" dirty="0">
                <a:solidFill>
                  <a:schemeClr val="bg1"/>
                </a:solidFill>
              </a:rPr>
              <a:t> names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-v, -V       show radare2 version (-V show lib versions)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-w           open file in write mode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-x           open without exec-flag (</a:t>
            </a:r>
            <a:r>
              <a:rPr lang="en-US" altLang="zh-TW" sz="1400" dirty="0" err="1">
                <a:solidFill>
                  <a:schemeClr val="bg1"/>
                </a:solidFill>
              </a:rPr>
              <a:t>asm.emu</a:t>
            </a:r>
            <a:r>
              <a:rPr lang="en-US" altLang="zh-TW" sz="1400" dirty="0">
                <a:solidFill>
                  <a:schemeClr val="bg1"/>
                </a:solidFill>
              </a:rPr>
              <a:t> will not work), See </a:t>
            </a:r>
            <a:r>
              <a:rPr lang="en-US" altLang="zh-TW" sz="1400" dirty="0" err="1">
                <a:solidFill>
                  <a:schemeClr val="bg1"/>
                </a:solidFill>
              </a:rPr>
              <a:t>io.exec</a:t>
            </a:r>
            <a:endParaRPr lang="en-US" altLang="zh-TW" sz="1400" dirty="0">
              <a:solidFill>
                <a:schemeClr val="bg1"/>
              </a:solidFill>
            </a:endParaRPr>
          </a:p>
          <a:p>
            <a:r>
              <a:rPr lang="en-US" altLang="zh-TW" sz="1400" dirty="0">
                <a:solidFill>
                  <a:schemeClr val="bg1"/>
                </a:solidFill>
              </a:rPr>
              <a:t> -X           same as -e </a:t>
            </a:r>
            <a:r>
              <a:rPr lang="en-US" altLang="zh-TW" sz="1400" dirty="0" err="1">
                <a:solidFill>
                  <a:schemeClr val="bg1"/>
                </a:solidFill>
              </a:rPr>
              <a:t>bin.usextr</a:t>
            </a:r>
            <a:r>
              <a:rPr lang="en-US" altLang="zh-TW" sz="1400" dirty="0">
                <a:solidFill>
                  <a:schemeClr val="bg1"/>
                </a:solidFill>
              </a:rPr>
              <a:t>=false (useful for </a:t>
            </a:r>
            <a:r>
              <a:rPr lang="en-US" altLang="zh-TW" sz="1400" dirty="0" err="1">
                <a:solidFill>
                  <a:schemeClr val="bg1"/>
                </a:solidFill>
              </a:rPr>
              <a:t>dyldcache</a:t>
            </a:r>
            <a:r>
              <a:rPr lang="en-US" altLang="zh-TW" sz="1400" dirty="0">
                <a:solidFill>
                  <a:schemeClr val="bg1"/>
                </a:solidFill>
              </a:rPr>
              <a:t>)</a:t>
            </a:r>
          </a:p>
          <a:p>
            <a:r>
              <a:rPr lang="en-US" altLang="zh-TW" sz="1400" dirty="0">
                <a:solidFill>
                  <a:schemeClr val="bg1"/>
                </a:solidFill>
              </a:rPr>
              <a:t> -z, -</a:t>
            </a:r>
            <a:r>
              <a:rPr lang="en-US" altLang="zh-TW" sz="1400" dirty="0" err="1">
                <a:solidFill>
                  <a:schemeClr val="bg1"/>
                </a:solidFill>
              </a:rPr>
              <a:t>zz</a:t>
            </a:r>
            <a:r>
              <a:rPr lang="en-US" altLang="zh-TW" sz="1400" dirty="0">
                <a:solidFill>
                  <a:schemeClr val="bg1"/>
                </a:solidFill>
              </a:rPr>
              <a:t>      do not load strings or load them even in raw</a:t>
            </a:r>
          </a:p>
        </p:txBody>
      </p:sp>
    </p:spTree>
    <p:extLst>
      <p:ext uri="{BB962C8B-B14F-4D97-AF65-F5344CB8AC3E}">
        <p14:creationId xmlns:p14="http://schemas.microsoft.com/office/powerpoint/2010/main" val="1628184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4194980" cy="863173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rgbClr val="C00000"/>
                </a:solidFill>
              </a:rPr>
              <a:t>命令行使用方法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7915701" y="0"/>
            <a:ext cx="4276300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chemeClr val="bg1"/>
                </a:solidFill>
              </a:rPr>
              <a:t>Common usage patterns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CA91CB0-9AB1-4AE9-B555-99C95D88D8BD}"/>
              </a:ext>
            </a:extLst>
          </p:cNvPr>
          <p:cNvSpPr txBox="1"/>
          <p:nvPr/>
        </p:nvSpPr>
        <p:spPr>
          <a:xfrm>
            <a:off x="0" y="6488668"/>
            <a:ext cx="263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Reference</a:t>
            </a:r>
            <a:r>
              <a:rPr lang="zh-TW" altLang="en-US" dirty="0">
                <a:solidFill>
                  <a:schemeClr val="bg1"/>
                </a:solidFill>
              </a:rPr>
              <a:t>：</a:t>
            </a:r>
            <a:r>
              <a:rPr lang="en-US" altLang="zh-TW" dirty="0" err="1">
                <a:solidFill>
                  <a:schemeClr val="bg1"/>
                </a:solidFill>
                <a:hlinkClick r:id="rId2"/>
              </a:rPr>
              <a:t>Official_site</a:t>
            </a:r>
            <a:endParaRPr lang="zh-TW" altLang="en-US" dirty="0">
              <a:solidFill>
                <a:schemeClr val="bg1"/>
              </a:solidFill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77705234-000A-49F6-815C-0CB1BEA96F29}"/>
              </a:ext>
            </a:extLst>
          </p:cNvPr>
          <p:cNvGrpSpPr/>
          <p:nvPr/>
        </p:nvGrpSpPr>
        <p:grpSpPr>
          <a:xfrm>
            <a:off x="3038333" y="1516539"/>
            <a:ext cx="6115334" cy="789914"/>
            <a:chOff x="3038333" y="946315"/>
            <a:chExt cx="6115334" cy="789914"/>
          </a:xfrm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F60B066B-9DBE-4A33-A5CE-37A0FC00EF69}"/>
                </a:ext>
              </a:extLst>
            </p:cNvPr>
            <p:cNvSpPr txBox="1"/>
            <p:nvPr/>
          </p:nvSpPr>
          <p:spPr>
            <a:xfrm>
              <a:off x="3038333" y="946315"/>
              <a:ext cx="1758855" cy="400110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solidFill>
                    <a:schemeClr val="bg1"/>
                  </a:solidFill>
                </a:rPr>
                <a:t>$ r2 </a:t>
              </a:r>
              <a:r>
                <a:rPr lang="en-US" altLang="zh-TW" sz="2000" dirty="0">
                  <a:solidFill>
                    <a:srgbClr val="FF0000"/>
                  </a:solidFill>
                </a:rPr>
                <a:t>-</a:t>
              </a:r>
              <a:r>
                <a:rPr lang="en-US" altLang="zh-TW" sz="2000" dirty="0" err="1">
                  <a:solidFill>
                    <a:srgbClr val="FF0000"/>
                  </a:solidFill>
                </a:rPr>
                <a:t>nw</a:t>
              </a:r>
              <a:r>
                <a:rPr lang="en-US" altLang="zh-TW" sz="2000" dirty="0">
                  <a:solidFill>
                    <a:schemeClr val="bg1"/>
                  </a:solidFill>
                </a:rPr>
                <a:t> file</a:t>
              </a: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2DA99D28-33D4-4FE3-B318-FF0C084C6880}"/>
                </a:ext>
              </a:extLst>
            </p:cNvPr>
            <p:cNvSpPr txBox="1"/>
            <p:nvPr/>
          </p:nvSpPr>
          <p:spPr>
            <a:xfrm>
              <a:off x="3038333" y="1336119"/>
              <a:ext cx="6115334" cy="40011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solidFill>
                    <a:schemeClr val="bg1"/>
                  </a:solidFill>
                </a:rPr>
                <a:t>在不解析文件格式頭的情況下以寫入模式打開文件</a:t>
              </a:r>
              <a:endParaRPr lang="en-US" altLang="zh-TW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B62E1245-6BD9-4EF3-B747-A7938D969C59}"/>
              </a:ext>
            </a:extLst>
          </p:cNvPr>
          <p:cNvGrpSpPr/>
          <p:nvPr/>
        </p:nvGrpSpPr>
        <p:grpSpPr>
          <a:xfrm>
            <a:off x="3038333" y="2696257"/>
            <a:ext cx="6115334" cy="789914"/>
            <a:chOff x="3038333" y="946315"/>
            <a:chExt cx="6115334" cy="789914"/>
          </a:xfrm>
        </p:grpSpPr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2FC15C56-70F5-4E5C-A273-8E1767AA70DE}"/>
                </a:ext>
              </a:extLst>
            </p:cNvPr>
            <p:cNvSpPr txBox="1"/>
            <p:nvPr/>
          </p:nvSpPr>
          <p:spPr>
            <a:xfrm>
              <a:off x="3038334" y="946315"/>
              <a:ext cx="1042348" cy="400110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solidFill>
                    <a:schemeClr val="bg1"/>
                  </a:solidFill>
                </a:rPr>
                <a:t>$ r2 </a:t>
              </a:r>
              <a:r>
                <a:rPr lang="en-US" altLang="zh-TW" sz="2000" dirty="0">
                  <a:solidFill>
                    <a:srgbClr val="FF0000"/>
                  </a:solidFill>
                </a:rPr>
                <a:t>-</a:t>
              </a: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E7550B05-D76E-4F03-8DB6-2C37880C41F2}"/>
                </a:ext>
              </a:extLst>
            </p:cNvPr>
            <p:cNvSpPr txBox="1"/>
            <p:nvPr/>
          </p:nvSpPr>
          <p:spPr>
            <a:xfrm>
              <a:off x="3038333" y="1336119"/>
              <a:ext cx="6115334" cy="40011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solidFill>
                    <a:schemeClr val="bg1"/>
                  </a:solidFill>
                </a:rPr>
                <a:t>在不開起任何檔案的情況下快速進入 </a:t>
              </a:r>
              <a:r>
                <a:rPr lang="en-US" altLang="zh-TW" sz="2000" dirty="0">
                  <a:solidFill>
                    <a:schemeClr val="bg1"/>
                  </a:solidFill>
                </a:rPr>
                <a:t>radare2 </a:t>
              </a:r>
              <a:r>
                <a:rPr lang="zh-TW" altLang="en-US" sz="2000" dirty="0">
                  <a:solidFill>
                    <a:schemeClr val="bg1"/>
                  </a:solidFill>
                </a:rPr>
                <a:t>的 </a:t>
              </a:r>
              <a:r>
                <a:rPr lang="en-US" altLang="zh-TW" sz="2000" dirty="0">
                  <a:solidFill>
                    <a:schemeClr val="bg1"/>
                  </a:solidFill>
                </a:rPr>
                <a:t>shell</a:t>
              </a:r>
            </a:p>
          </p:txBody>
        </p: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B08E34C9-A629-4CB6-A178-DDF24C679619}"/>
              </a:ext>
            </a:extLst>
          </p:cNvPr>
          <p:cNvGrpSpPr/>
          <p:nvPr/>
        </p:nvGrpSpPr>
        <p:grpSpPr>
          <a:xfrm>
            <a:off x="3038333" y="3870822"/>
            <a:ext cx="6115334" cy="789914"/>
            <a:chOff x="3038333" y="946315"/>
            <a:chExt cx="6115334" cy="789914"/>
          </a:xfrm>
        </p:grpSpPr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568C28F7-6D14-461E-AB0A-31C060A1E7FB}"/>
                </a:ext>
              </a:extLst>
            </p:cNvPr>
            <p:cNvSpPr txBox="1"/>
            <p:nvPr/>
          </p:nvSpPr>
          <p:spPr>
            <a:xfrm>
              <a:off x="3038334" y="946315"/>
              <a:ext cx="2809732" cy="400110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zh-TW" sz="2000" dirty="0">
                  <a:solidFill>
                    <a:schemeClr val="bg1"/>
                  </a:solidFill>
                </a:rPr>
                <a:t>$ r2 </a:t>
              </a:r>
              <a:r>
                <a:rPr lang="pt-BR" altLang="zh-TW" sz="2000" dirty="0">
                  <a:solidFill>
                    <a:srgbClr val="FF0000"/>
                  </a:solidFill>
                </a:rPr>
                <a:t>-a</a:t>
              </a:r>
              <a:r>
                <a:rPr lang="pt-BR" altLang="zh-TW" sz="2000" dirty="0">
                  <a:solidFill>
                    <a:schemeClr val="bg1"/>
                  </a:solidFill>
                </a:rPr>
                <a:t> ppc </a:t>
              </a:r>
              <a:r>
                <a:rPr lang="pt-BR" altLang="zh-TW" sz="2000" dirty="0">
                  <a:solidFill>
                    <a:srgbClr val="FF0000"/>
                  </a:solidFill>
                </a:rPr>
                <a:t>-b</a:t>
              </a:r>
              <a:r>
                <a:rPr lang="pt-BR" altLang="zh-TW" sz="2000" dirty="0">
                  <a:solidFill>
                    <a:schemeClr val="bg1"/>
                  </a:solidFill>
                </a:rPr>
                <a:t> 32 ls.fat</a:t>
              </a:r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112FB28A-2884-46F2-AB04-FFFC71346E68}"/>
                </a:ext>
              </a:extLst>
            </p:cNvPr>
            <p:cNvSpPr txBox="1"/>
            <p:nvPr/>
          </p:nvSpPr>
          <p:spPr>
            <a:xfrm>
              <a:off x="3038333" y="1336119"/>
              <a:ext cx="6115334" cy="40011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solidFill>
                    <a:schemeClr val="bg1"/>
                  </a:solidFill>
                </a:rPr>
                <a:t>指定打開 </a:t>
              </a:r>
              <a:r>
                <a:rPr lang="en-US" altLang="zh-TW" sz="2000" dirty="0" err="1">
                  <a:solidFill>
                    <a:schemeClr val="bg1"/>
                  </a:solidFill>
                </a:rPr>
                <a:t>fatbin</a:t>
              </a:r>
              <a:r>
                <a:rPr lang="en-US" altLang="zh-TW" sz="2000" dirty="0">
                  <a:solidFill>
                    <a:schemeClr val="bg1"/>
                  </a:solidFill>
                </a:rPr>
                <a:t> </a:t>
              </a:r>
              <a:r>
                <a:rPr lang="zh-TW" altLang="en-US" sz="2000" dirty="0">
                  <a:solidFill>
                    <a:schemeClr val="bg1"/>
                  </a:solidFill>
                </a:rPr>
                <a:t>文件時要選擇的子二進製文件</a:t>
              </a:r>
              <a:endParaRPr lang="en-US" altLang="zh-TW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BD56810A-EC1E-4FB9-8762-B424D9A6BB8B}"/>
              </a:ext>
            </a:extLst>
          </p:cNvPr>
          <p:cNvGrpSpPr/>
          <p:nvPr/>
        </p:nvGrpSpPr>
        <p:grpSpPr>
          <a:xfrm>
            <a:off x="3038333" y="5045387"/>
            <a:ext cx="6115334" cy="789914"/>
            <a:chOff x="3038333" y="946315"/>
            <a:chExt cx="6115334" cy="789914"/>
          </a:xfrm>
        </p:grpSpPr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1BD947F8-E76D-43E5-8BCC-29C0FF071C8D}"/>
                </a:ext>
              </a:extLst>
            </p:cNvPr>
            <p:cNvSpPr txBox="1"/>
            <p:nvPr/>
          </p:nvSpPr>
          <p:spPr>
            <a:xfrm>
              <a:off x="3038333" y="946315"/>
              <a:ext cx="2959857" cy="400110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solidFill>
                    <a:schemeClr val="bg1"/>
                  </a:solidFill>
                </a:rPr>
                <a:t>$</a:t>
              </a:r>
              <a:r>
                <a:rPr lang="zh-TW" altLang="en-US" sz="2000" dirty="0">
                  <a:solidFill>
                    <a:schemeClr val="bg1"/>
                  </a:solidFill>
                </a:rPr>
                <a:t> </a:t>
              </a:r>
              <a:r>
                <a:rPr lang="pt-BR" altLang="zh-TW" sz="2000" dirty="0">
                  <a:solidFill>
                    <a:schemeClr val="bg1"/>
                  </a:solidFill>
                </a:rPr>
                <a:t>r2 </a:t>
              </a:r>
              <a:r>
                <a:rPr lang="pt-BR" altLang="zh-TW" sz="2000" dirty="0">
                  <a:solidFill>
                    <a:srgbClr val="FF0000"/>
                  </a:solidFill>
                </a:rPr>
                <a:t>-i</a:t>
              </a:r>
              <a:r>
                <a:rPr lang="pt-BR" altLang="zh-TW" sz="2000" dirty="0">
                  <a:solidFill>
                    <a:schemeClr val="bg1"/>
                  </a:solidFill>
                </a:rPr>
                <a:t> patch.r2 target.bin</a:t>
              </a: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EAC5BF52-ED6C-4AA7-87E3-13E40BDBDE39}"/>
                </a:ext>
              </a:extLst>
            </p:cNvPr>
            <p:cNvSpPr txBox="1"/>
            <p:nvPr/>
          </p:nvSpPr>
          <p:spPr>
            <a:xfrm>
              <a:off x="3038333" y="1336119"/>
              <a:ext cx="6115334" cy="40011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solidFill>
                    <a:schemeClr val="bg1"/>
                  </a:solidFill>
                </a:rPr>
                <a:t>在顯示交互式命令行提示符之前運行腳本</a:t>
              </a:r>
              <a:endParaRPr lang="en-US" altLang="zh-TW" sz="2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2247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4194980" cy="863173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rgbClr val="C00000"/>
                </a:solidFill>
              </a:rPr>
              <a:t>命令行使用方法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7915701" y="0"/>
            <a:ext cx="4276300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chemeClr val="bg1"/>
                </a:solidFill>
              </a:rPr>
              <a:t>Common usage patterns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CA91CB0-9AB1-4AE9-B555-99C95D88D8BD}"/>
              </a:ext>
            </a:extLst>
          </p:cNvPr>
          <p:cNvSpPr txBox="1"/>
          <p:nvPr/>
        </p:nvSpPr>
        <p:spPr>
          <a:xfrm>
            <a:off x="0" y="6488668"/>
            <a:ext cx="263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Reference</a:t>
            </a:r>
            <a:r>
              <a:rPr lang="zh-TW" altLang="en-US" dirty="0">
                <a:solidFill>
                  <a:schemeClr val="bg1"/>
                </a:solidFill>
              </a:rPr>
              <a:t>：</a:t>
            </a:r>
            <a:r>
              <a:rPr lang="en-US" altLang="zh-TW" dirty="0" err="1">
                <a:solidFill>
                  <a:schemeClr val="bg1"/>
                </a:solidFill>
                <a:hlinkClick r:id="rId2"/>
              </a:rPr>
              <a:t>Official_site</a:t>
            </a:r>
            <a:endParaRPr lang="zh-TW" altLang="en-US" dirty="0">
              <a:solidFill>
                <a:schemeClr val="bg1"/>
              </a:solidFill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77705234-000A-49F6-815C-0CB1BEA96F29}"/>
              </a:ext>
            </a:extLst>
          </p:cNvPr>
          <p:cNvGrpSpPr/>
          <p:nvPr/>
        </p:nvGrpSpPr>
        <p:grpSpPr>
          <a:xfrm>
            <a:off x="3038333" y="1523363"/>
            <a:ext cx="6115334" cy="783090"/>
            <a:chOff x="3038333" y="953139"/>
            <a:chExt cx="6115334" cy="783090"/>
          </a:xfrm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F60B066B-9DBE-4A33-A5CE-37A0FC00EF69}"/>
                </a:ext>
              </a:extLst>
            </p:cNvPr>
            <p:cNvSpPr txBox="1"/>
            <p:nvPr/>
          </p:nvSpPr>
          <p:spPr>
            <a:xfrm>
              <a:off x="3038333" y="953139"/>
              <a:ext cx="3867434" cy="400110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solidFill>
                    <a:schemeClr val="bg1"/>
                  </a:solidFill>
                </a:rPr>
                <a:t>$ r2 </a:t>
              </a:r>
              <a:r>
                <a:rPr lang="en-US" altLang="zh-TW" sz="2000" dirty="0">
                  <a:solidFill>
                    <a:srgbClr val="FF0000"/>
                  </a:solidFill>
                </a:rPr>
                <a:t>-qc</a:t>
              </a:r>
              <a:r>
                <a:rPr lang="en-US" altLang="zh-TW" sz="2000" dirty="0">
                  <a:solidFill>
                    <a:schemeClr val="bg1"/>
                  </a:solidFill>
                </a:rPr>
                <a:t> </a:t>
              </a:r>
              <a:r>
                <a:rPr lang="en-US" altLang="zh-TW" sz="2000" dirty="0" err="1">
                  <a:solidFill>
                    <a:schemeClr val="bg1"/>
                  </a:solidFill>
                </a:rPr>
                <a:t>ij</a:t>
              </a:r>
              <a:r>
                <a:rPr lang="en-US" altLang="zh-TW" sz="2000" dirty="0">
                  <a:solidFill>
                    <a:schemeClr val="bg1"/>
                  </a:solidFill>
                </a:rPr>
                <a:t> </a:t>
              </a:r>
              <a:r>
                <a:rPr lang="en-US" altLang="zh-TW" sz="2000" dirty="0" err="1">
                  <a:solidFill>
                    <a:schemeClr val="bg1"/>
                  </a:solidFill>
                </a:rPr>
                <a:t>hi.bin</a:t>
              </a:r>
              <a:r>
                <a:rPr lang="en-US" altLang="zh-TW" sz="2000" dirty="0">
                  <a:solidFill>
                    <a:schemeClr val="bg1"/>
                  </a:solidFill>
                </a:rPr>
                <a:t> &gt; </a:t>
              </a:r>
              <a:r>
                <a:rPr lang="en-US" altLang="zh-TW" sz="2000" dirty="0" err="1">
                  <a:solidFill>
                    <a:schemeClr val="bg1"/>
                  </a:solidFill>
                </a:rPr>
                <a:t>imports.json</a:t>
              </a:r>
              <a:endParaRPr lang="en-US" altLang="zh-TW" sz="2000" dirty="0">
                <a:solidFill>
                  <a:schemeClr val="bg1"/>
                </a:solidFill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2DA99D28-33D4-4FE3-B318-FF0C084C6880}"/>
                </a:ext>
              </a:extLst>
            </p:cNvPr>
            <p:cNvSpPr txBox="1"/>
            <p:nvPr/>
          </p:nvSpPr>
          <p:spPr>
            <a:xfrm>
              <a:off x="3038333" y="1336119"/>
              <a:ext cx="6115334" cy="40011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solidFill>
                    <a:schemeClr val="bg1"/>
                  </a:solidFill>
                </a:rPr>
                <a:t>執行命令並退出而不進入交互模式</a:t>
              </a:r>
              <a:endParaRPr lang="en-US" altLang="zh-TW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B62E1245-6BD9-4EF3-B747-A7938D969C59}"/>
              </a:ext>
            </a:extLst>
          </p:cNvPr>
          <p:cNvGrpSpPr/>
          <p:nvPr/>
        </p:nvGrpSpPr>
        <p:grpSpPr>
          <a:xfrm>
            <a:off x="3038333" y="2696257"/>
            <a:ext cx="6115334" cy="789914"/>
            <a:chOff x="3038333" y="946315"/>
            <a:chExt cx="6115334" cy="789914"/>
          </a:xfrm>
        </p:grpSpPr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2FC15C56-70F5-4E5C-A273-8E1767AA70DE}"/>
                </a:ext>
              </a:extLst>
            </p:cNvPr>
            <p:cNvSpPr txBox="1"/>
            <p:nvPr/>
          </p:nvSpPr>
          <p:spPr>
            <a:xfrm>
              <a:off x="3038334" y="946315"/>
              <a:ext cx="3225988" cy="400110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zh-TW" sz="2000" dirty="0">
                  <a:solidFill>
                    <a:schemeClr val="bg1"/>
                  </a:solidFill>
                </a:rPr>
                <a:t>$ r2 </a:t>
              </a:r>
              <a:r>
                <a:rPr lang="pt-BR" altLang="zh-TW" sz="2000" dirty="0">
                  <a:solidFill>
                    <a:srgbClr val="FF0000"/>
                  </a:solidFill>
                </a:rPr>
                <a:t>-e</a:t>
              </a:r>
              <a:r>
                <a:rPr lang="pt-BR" altLang="zh-TW" sz="2000" dirty="0">
                  <a:solidFill>
                    <a:schemeClr val="bg1"/>
                  </a:solidFill>
                </a:rPr>
                <a:t> scr.color=0 blah.bin</a:t>
              </a: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E7550B05-D76E-4F03-8DB6-2C37880C41F2}"/>
                </a:ext>
              </a:extLst>
            </p:cNvPr>
            <p:cNvSpPr txBox="1"/>
            <p:nvPr/>
          </p:nvSpPr>
          <p:spPr>
            <a:xfrm>
              <a:off x="3038333" y="1336119"/>
              <a:ext cx="6115334" cy="40011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solidFill>
                    <a:schemeClr val="bg1"/>
                  </a:solidFill>
                </a:rPr>
                <a:t>設置 </a:t>
              </a:r>
              <a:r>
                <a:rPr lang="en-US" altLang="zh-TW" sz="2000" dirty="0">
                  <a:solidFill>
                    <a:schemeClr val="bg1"/>
                  </a:solidFill>
                </a:rPr>
                <a:t>configuration variable</a:t>
              </a:r>
            </a:p>
          </p:txBody>
        </p: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B08E34C9-A629-4CB6-A178-DDF24C679619}"/>
              </a:ext>
            </a:extLst>
          </p:cNvPr>
          <p:cNvGrpSpPr/>
          <p:nvPr/>
        </p:nvGrpSpPr>
        <p:grpSpPr>
          <a:xfrm>
            <a:off x="3038333" y="3870822"/>
            <a:ext cx="6115334" cy="789914"/>
            <a:chOff x="3038333" y="946315"/>
            <a:chExt cx="6115334" cy="789914"/>
          </a:xfrm>
        </p:grpSpPr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568C28F7-6D14-461E-AB0A-31C060A1E7FB}"/>
                </a:ext>
              </a:extLst>
            </p:cNvPr>
            <p:cNvSpPr txBox="1"/>
            <p:nvPr/>
          </p:nvSpPr>
          <p:spPr>
            <a:xfrm>
              <a:off x="3038334" y="946315"/>
              <a:ext cx="1376717" cy="400110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altLang="zh-TW" sz="2000" dirty="0">
                  <a:solidFill>
                    <a:schemeClr val="bg1"/>
                  </a:solidFill>
                </a:rPr>
                <a:t>$ r2 </a:t>
              </a:r>
              <a:r>
                <a:rPr lang="pt-BR" altLang="zh-TW" sz="2000" dirty="0">
                  <a:solidFill>
                    <a:srgbClr val="FF0000"/>
                  </a:solidFill>
                </a:rPr>
                <a:t>-d</a:t>
              </a:r>
              <a:r>
                <a:rPr lang="pt-BR" altLang="zh-TW" sz="2000" dirty="0">
                  <a:solidFill>
                    <a:schemeClr val="bg1"/>
                  </a:solidFill>
                </a:rPr>
                <a:t> ls</a:t>
              </a:r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112FB28A-2884-46F2-AB04-FFFC71346E68}"/>
                </a:ext>
              </a:extLst>
            </p:cNvPr>
            <p:cNvSpPr txBox="1"/>
            <p:nvPr/>
          </p:nvSpPr>
          <p:spPr>
            <a:xfrm>
              <a:off x="3038333" y="1336119"/>
              <a:ext cx="6115334" cy="40011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solidFill>
                    <a:schemeClr val="bg1"/>
                  </a:solidFill>
                </a:rPr>
                <a:t>Debug a program</a:t>
              </a:r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BD56810A-EC1E-4FB9-8762-B424D9A6BB8B}"/>
              </a:ext>
            </a:extLst>
          </p:cNvPr>
          <p:cNvGrpSpPr/>
          <p:nvPr/>
        </p:nvGrpSpPr>
        <p:grpSpPr>
          <a:xfrm>
            <a:off x="3038333" y="5045387"/>
            <a:ext cx="6115334" cy="789914"/>
            <a:chOff x="3038333" y="946315"/>
            <a:chExt cx="6115334" cy="789914"/>
          </a:xfrm>
        </p:grpSpPr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1BD947F8-E76D-43E5-8BCC-29C0FF071C8D}"/>
                </a:ext>
              </a:extLst>
            </p:cNvPr>
            <p:cNvSpPr txBox="1"/>
            <p:nvPr/>
          </p:nvSpPr>
          <p:spPr>
            <a:xfrm>
              <a:off x="3038333" y="946315"/>
              <a:ext cx="1649673" cy="400110"/>
            </a:xfrm>
            <a:prstGeom prst="rect">
              <a:avLst/>
            </a:prstGeom>
            <a:noFill/>
            <a:ln w="19050"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solidFill>
                    <a:schemeClr val="bg1"/>
                  </a:solidFill>
                </a:rPr>
                <a:t>$ r2 </a:t>
              </a:r>
              <a:r>
                <a:rPr lang="en-US" altLang="zh-TW" sz="2000" dirty="0">
                  <a:solidFill>
                    <a:srgbClr val="FF0000"/>
                  </a:solidFill>
                </a:rPr>
                <a:t>-p</a:t>
              </a:r>
              <a:r>
                <a:rPr lang="en-US" altLang="zh-TW" sz="2000" dirty="0">
                  <a:solidFill>
                    <a:schemeClr val="bg1"/>
                  </a:solidFill>
                </a:rPr>
                <a:t> test</a:t>
              </a: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EAC5BF52-ED6C-4AA7-87E3-13E40BDBDE39}"/>
                </a:ext>
              </a:extLst>
            </p:cNvPr>
            <p:cNvSpPr txBox="1"/>
            <p:nvPr/>
          </p:nvSpPr>
          <p:spPr>
            <a:xfrm>
              <a:off x="3038333" y="1336119"/>
              <a:ext cx="6115334" cy="40011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solidFill>
                    <a:schemeClr val="bg1"/>
                  </a:solidFill>
                </a:rPr>
                <a:t>使用現有的項目文件</a:t>
              </a:r>
              <a:endParaRPr lang="en-US" altLang="zh-TW" sz="2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7643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3E8FE4-4C6C-4062-A5BB-408A939D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022" y="2734670"/>
            <a:ext cx="5225955" cy="1388660"/>
          </a:xfrm>
        </p:spPr>
        <p:txBody>
          <a:bodyPr>
            <a:normAutofit fontScale="90000"/>
          </a:bodyPr>
          <a:lstStyle/>
          <a:p>
            <a:pPr algn="ctr"/>
            <a:r>
              <a:rPr lang="zh-TW" altLang="en-US" sz="6000" b="1" dirty="0">
                <a:solidFill>
                  <a:srgbClr val="FFCC66"/>
                </a:solidFill>
              </a:rPr>
              <a:t>互動式使用方法</a:t>
            </a:r>
          </a:p>
        </p:txBody>
      </p:sp>
    </p:spTree>
    <p:extLst>
      <p:ext uri="{BB962C8B-B14F-4D97-AF65-F5344CB8AC3E}">
        <p14:creationId xmlns:p14="http://schemas.microsoft.com/office/powerpoint/2010/main" val="2538252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3E8FE4-4C6C-4062-A5BB-408A939D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0278" y="2734670"/>
            <a:ext cx="4451444" cy="1388660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b="1" dirty="0">
                <a:solidFill>
                  <a:srgbClr val="FFCC66"/>
                </a:solidFill>
              </a:rPr>
              <a:t>CTF</a:t>
            </a:r>
            <a:r>
              <a:rPr lang="zh-TW" altLang="en-US" sz="6000" b="1" dirty="0">
                <a:solidFill>
                  <a:srgbClr val="FFCC66"/>
                </a:solidFill>
              </a:rPr>
              <a:t>解題</a:t>
            </a:r>
          </a:p>
        </p:txBody>
      </p:sp>
    </p:spTree>
    <p:extLst>
      <p:ext uri="{BB962C8B-B14F-4D97-AF65-F5344CB8AC3E}">
        <p14:creationId xmlns:p14="http://schemas.microsoft.com/office/powerpoint/2010/main" val="2192852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2721021" cy="863173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rgbClr val="C00000"/>
                </a:solidFill>
              </a:rPr>
              <a:t>CTF</a:t>
            </a:r>
            <a:r>
              <a:rPr lang="zh-TW" altLang="en-US" b="1" dirty="0">
                <a:solidFill>
                  <a:srgbClr val="C00000"/>
                </a:solidFill>
              </a:rPr>
              <a:t>解題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7533564" y="0"/>
            <a:ext cx="4658437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解 </a:t>
            </a:r>
            <a:r>
              <a:rPr lang="en-US" altLang="zh-TW" sz="3200" dirty="0">
                <a:solidFill>
                  <a:schemeClr val="bg1"/>
                </a:solidFill>
              </a:rPr>
              <a:t>easyCTF-2018-Adder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6699AA42-506F-4D52-8E10-71C9503D185E}"/>
              </a:ext>
            </a:extLst>
          </p:cNvPr>
          <p:cNvGrpSpPr/>
          <p:nvPr/>
        </p:nvGrpSpPr>
        <p:grpSpPr>
          <a:xfrm>
            <a:off x="496596" y="1158663"/>
            <a:ext cx="11342103" cy="5204006"/>
            <a:chOff x="462476" y="1261021"/>
            <a:chExt cx="11342103" cy="5204006"/>
          </a:xfrm>
        </p:grpSpPr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0584B7BE-A641-41F7-ADEB-2038387876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56157" y="1261021"/>
              <a:ext cx="10748422" cy="1389979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D1B58C34-D2E6-4A4C-A084-AD92598D2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43460" y="5310374"/>
              <a:ext cx="7973817" cy="818690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</p:pic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00DE31BA-234E-4499-8852-3C4823F7E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86904" y="3285697"/>
              <a:ext cx="6686928" cy="1389979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B962AC9-8939-467D-988C-39F641E83C8A}"/>
                </a:ext>
              </a:extLst>
            </p:cNvPr>
            <p:cNvSpPr/>
            <p:nvPr/>
          </p:nvSpPr>
          <p:spPr>
            <a:xfrm>
              <a:off x="1056157" y="2033516"/>
              <a:ext cx="991007" cy="21836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F3554BCE-18F1-4CF6-8964-0664BDEDB0D5}"/>
                </a:ext>
              </a:extLst>
            </p:cNvPr>
            <p:cNvSpPr txBox="1"/>
            <p:nvPr/>
          </p:nvSpPr>
          <p:spPr>
            <a:xfrm>
              <a:off x="462476" y="2824216"/>
              <a:ext cx="1386794" cy="64633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>
                  <a:solidFill>
                    <a:schemeClr val="bg1"/>
                  </a:solidFill>
                </a:rPr>
                <a:t>查看 </a:t>
              </a:r>
              <a:r>
                <a:rPr lang="en-US" altLang="zh-TW" dirty="0">
                  <a:solidFill>
                    <a:schemeClr val="bg1"/>
                  </a:solidFill>
                </a:rPr>
                <a:t>adder </a:t>
              </a:r>
              <a:r>
                <a:rPr lang="zh-TW" altLang="en-US" dirty="0">
                  <a:solidFill>
                    <a:schemeClr val="bg1"/>
                  </a:solidFill>
                </a:rPr>
                <a:t>的檔案類型</a:t>
              </a:r>
            </a:p>
          </p:txBody>
        </p:sp>
        <p:cxnSp>
          <p:nvCxnSpPr>
            <p:cNvPr id="22" name="接點: 肘形 21">
              <a:extLst>
                <a:ext uri="{FF2B5EF4-FFF2-40B4-BE49-F238E27FC236}">
                  <a16:creationId xmlns:a16="http://schemas.microsoft.com/office/drawing/2014/main" id="{E86EDFEA-3AD4-47CA-896A-DB3C3E5456AD}"/>
                </a:ext>
              </a:extLst>
            </p:cNvPr>
            <p:cNvCxnSpPr>
              <a:cxnSpLocks/>
              <a:stCxn id="20" idx="1"/>
              <a:endCxn id="21" idx="0"/>
            </p:cNvCxnSpPr>
            <p:nvPr/>
          </p:nvCxnSpPr>
          <p:spPr>
            <a:xfrm rot="10800000" flipH="1" flipV="1">
              <a:off x="1056157" y="2142698"/>
              <a:ext cx="99716" cy="681518"/>
            </a:xfrm>
            <a:prstGeom prst="bentConnector4">
              <a:avLst>
                <a:gd name="adj1" fmla="val -229251"/>
                <a:gd name="adj2" fmla="val 5801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0BAFE047-31E3-4D8C-A6E9-20D5A72ABA1E}"/>
                </a:ext>
              </a:extLst>
            </p:cNvPr>
            <p:cNvSpPr/>
            <p:nvPr/>
          </p:nvSpPr>
          <p:spPr>
            <a:xfrm>
              <a:off x="3358079" y="3598459"/>
              <a:ext cx="991007" cy="21836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E7018E32-28E0-41AA-B01C-418E57BE25EF}"/>
                </a:ext>
              </a:extLst>
            </p:cNvPr>
            <p:cNvSpPr txBox="1"/>
            <p:nvPr/>
          </p:nvSpPr>
          <p:spPr>
            <a:xfrm>
              <a:off x="777922" y="3920397"/>
              <a:ext cx="1872016" cy="64633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>
                  <a:solidFill>
                    <a:schemeClr val="bg1"/>
                  </a:solidFill>
                </a:rPr>
                <a:t>執行此程式，看此程式的作用</a:t>
              </a:r>
            </a:p>
          </p:txBody>
        </p:sp>
        <p:cxnSp>
          <p:nvCxnSpPr>
            <p:cNvPr id="25" name="接點: 肘形 24">
              <a:extLst>
                <a:ext uri="{FF2B5EF4-FFF2-40B4-BE49-F238E27FC236}">
                  <a16:creationId xmlns:a16="http://schemas.microsoft.com/office/drawing/2014/main" id="{B33F79C0-7173-45F0-BE70-C5EA39B8CC7E}"/>
                </a:ext>
              </a:extLst>
            </p:cNvPr>
            <p:cNvCxnSpPr>
              <a:cxnSpLocks/>
              <a:stCxn id="23" idx="1"/>
              <a:endCxn id="24" idx="0"/>
            </p:cNvCxnSpPr>
            <p:nvPr/>
          </p:nvCxnSpPr>
          <p:spPr>
            <a:xfrm rot="10800000" flipV="1">
              <a:off x="1713931" y="3707641"/>
              <a:ext cx="1644149" cy="212756"/>
            </a:xfrm>
            <a:prstGeom prst="bentConnector2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77E23CA5-C51F-4929-A59A-8C06383B3D55}"/>
                </a:ext>
              </a:extLst>
            </p:cNvPr>
            <p:cNvSpPr/>
            <p:nvPr/>
          </p:nvSpPr>
          <p:spPr>
            <a:xfrm>
              <a:off x="2670410" y="5698196"/>
              <a:ext cx="2154074" cy="33333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54553534-142B-4A89-A3F4-31E77BC40C68}"/>
                </a:ext>
              </a:extLst>
            </p:cNvPr>
            <p:cNvSpPr txBox="1"/>
            <p:nvPr/>
          </p:nvSpPr>
          <p:spPr>
            <a:xfrm>
              <a:off x="602771" y="5541697"/>
              <a:ext cx="1601342" cy="92333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zh-TW" altLang="en-US" dirty="0">
                  <a:solidFill>
                    <a:schemeClr val="bg1"/>
                  </a:solidFill>
                </a:rPr>
                <a:t>先使用 </a:t>
              </a:r>
              <a:r>
                <a:rPr lang="en-US" altLang="zh-TW" dirty="0">
                  <a:solidFill>
                    <a:schemeClr val="bg1"/>
                  </a:solidFill>
                </a:rPr>
                <a:t>strings </a:t>
              </a:r>
              <a:r>
                <a:rPr lang="zh-TW" altLang="en-US" dirty="0">
                  <a:solidFill>
                    <a:schemeClr val="bg1"/>
                  </a:solidFill>
                </a:rPr>
                <a:t>看可不可以找到一些線索</a:t>
              </a:r>
            </a:p>
          </p:txBody>
        </p:sp>
        <p:cxnSp>
          <p:nvCxnSpPr>
            <p:cNvPr id="28" name="接點: 肘形 27">
              <a:extLst>
                <a:ext uri="{FF2B5EF4-FFF2-40B4-BE49-F238E27FC236}">
                  <a16:creationId xmlns:a16="http://schemas.microsoft.com/office/drawing/2014/main" id="{3A2C088C-C7D4-473D-AE11-8CCACC670578}"/>
                </a:ext>
              </a:extLst>
            </p:cNvPr>
            <p:cNvCxnSpPr>
              <a:cxnSpLocks/>
              <a:stCxn id="26" idx="1"/>
              <a:endCxn id="27" idx="0"/>
            </p:cNvCxnSpPr>
            <p:nvPr/>
          </p:nvCxnSpPr>
          <p:spPr>
            <a:xfrm rot="10800000">
              <a:off x="1403442" y="5541698"/>
              <a:ext cx="1266968" cy="323167"/>
            </a:xfrm>
            <a:prstGeom prst="bentConnector4">
              <a:avLst>
                <a:gd name="adj1" fmla="val 18402"/>
                <a:gd name="adj2" fmla="val 170737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80405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2721021" cy="863173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rgbClr val="C00000"/>
                </a:solidFill>
              </a:rPr>
              <a:t>CTF</a:t>
            </a:r>
            <a:r>
              <a:rPr lang="zh-TW" altLang="en-US" b="1" dirty="0">
                <a:solidFill>
                  <a:srgbClr val="C00000"/>
                </a:solidFill>
              </a:rPr>
              <a:t>解題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7533564" y="0"/>
            <a:ext cx="4658437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解 </a:t>
            </a:r>
            <a:r>
              <a:rPr lang="en-US" altLang="zh-TW" sz="3200" dirty="0">
                <a:solidFill>
                  <a:schemeClr val="bg1"/>
                </a:solidFill>
              </a:rPr>
              <a:t>easyCTF-2018-Adder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grpSp>
        <p:nvGrpSpPr>
          <p:cNvPr id="40" name="群組 39">
            <a:extLst>
              <a:ext uri="{FF2B5EF4-FFF2-40B4-BE49-F238E27FC236}">
                <a16:creationId xmlns:a16="http://schemas.microsoft.com/office/drawing/2014/main" id="{FFD9C4CF-1E8B-4603-B834-FD75E29F9C15}"/>
              </a:ext>
            </a:extLst>
          </p:cNvPr>
          <p:cNvGrpSpPr/>
          <p:nvPr/>
        </p:nvGrpSpPr>
        <p:grpSpPr>
          <a:xfrm>
            <a:off x="1353674" y="1348207"/>
            <a:ext cx="9484651" cy="4726485"/>
            <a:chOff x="395785" y="1266321"/>
            <a:chExt cx="9484651" cy="4726485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7174E7A7-58A8-484F-9980-EAC7AA499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11563" y="1266321"/>
              <a:ext cx="7568873" cy="2987493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751F06BE-CCCA-4930-8667-55753BAF7BCB}"/>
                </a:ext>
              </a:extLst>
            </p:cNvPr>
            <p:cNvSpPr/>
            <p:nvPr/>
          </p:nvSpPr>
          <p:spPr>
            <a:xfrm>
              <a:off x="2516467" y="1510598"/>
              <a:ext cx="1072894" cy="26360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D9E821A1-8AB1-4824-AFB2-A3FA6FEF90D5}"/>
                </a:ext>
              </a:extLst>
            </p:cNvPr>
            <p:cNvSpPr txBox="1"/>
            <p:nvPr/>
          </p:nvSpPr>
          <p:spPr>
            <a:xfrm>
              <a:off x="395785" y="2287651"/>
              <a:ext cx="1644554" cy="64633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>
                  <a:solidFill>
                    <a:schemeClr val="bg1"/>
                  </a:solidFill>
                </a:rPr>
                <a:t>使用 </a:t>
              </a:r>
              <a:r>
                <a:rPr lang="en-US" altLang="zh-TW" dirty="0">
                  <a:solidFill>
                    <a:schemeClr val="bg1"/>
                  </a:solidFill>
                </a:rPr>
                <a:t>radare2 </a:t>
              </a:r>
              <a:r>
                <a:rPr lang="zh-TW" altLang="en-US" dirty="0">
                  <a:solidFill>
                    <a:schemeClr val="bg1"/>
                  </a:solidFill>
                </a:rPr>
                <a:t>分析 </a:t>
              </a:r>
              <a:r>
                <a:rPr lang="en-US" altLang="zh-TW" dirty="0">
                  <a:solidFill>
                    <a:schemeClr val="bg1"/>
                  </a:solidFill>
                </a:rPr>
                <a:t>adder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32" name="接點: 肘形 31">
              <a:extLst>
                <a:ext uri="{FF2B5EF4-FFF2-40B4-BE49-F238E27FC236}">
                  <a16:creationId xmlns:a16="http://schemas.microsoft.com/office/drawing/2014/main" id="{7CF0BE0B-B401-4A9F-8A82-8D57A43FD348}"/>
                </a:ext>
              </a:extLst>
            </p:cNvPr>
            <p:cNvCxnSpPr>
              <a:cxnSpLocks/>
              <a:stCxn id="30" idx="1"/>
              <a:endCxn id="31" idx="0"/>
            </p:cNvCxnSpPr>
            <p:nvPr/>
          </p:nvCxnSpPr>
          <p:spPr>
            <a:xfrm rot="10800000" flipV="1">
              <a:off x="1218063" y="1642403"/>
              <a:ext cx="1298405" cy="645248"/>
            </a:xfrm>
            <a:prstGeom prst="bentConnector2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81C5CF02-70D9-4C58-A3BB-78E69D22641B}"/>
                </a:ext>
              </a:extLst>
            </p:cNvPr>
            <p:cNvSpPr/>
            <p:nvPr/>
          </p:nvSpPr>
          <p:spPr>
            <a:xfrm>
              <a:off x="2334701" y="1774207"/>
              <a:ext cx="2032583" cy="26360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62212E6E-2E7D-449A-9BEE-ECD00DEAD15A}"/>
                </a:ext>
              </a:extLst>
            </p:cNvPr>
            <p:cNvSpPr txBox="1"/>
            <p:nvPr/>
          </p:nvSpPr>
          <p:spPr>
            <a:xfrm>
              <a:off x="4093190" y="4761700"/>
              <a:ext cx="4005617" cy="123110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TW" sz="2000" dirty="0">
                  <a:solidFill>
                    <a:schemeClr val="bg1"/>
                  </a:solidFill>
                </a:rPr>
                <a:t>r2 </a:t>
              </a:r>
              <a:r>
                <a:rPr lang="zh-TW" altLang="en-US" sz="2000" dirty="0">
                  <a:solidFill>
                    <a:schemeClr val="bg1"/>
                  </a:solidFill>
                </a:rPr>
                <a:t>分析等級：</a:t>
              </a:r>
              <a:endParaRPr lang="en-US" altLang="zh-TW" sz="2000" dirty="0">
                <a:solidFill>
                  <a:schemeClr val="bg1"/>
                </a:solidFill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altLang="zh-TW" dirty="0">
                  <a:solidFill>
                    <a:schemeClr val="bg1"/>
                  </a:solidFill>
                </a:rPr>
                <a:t>aa -&gt; </a:t>
              </a:r>
              <a:r>
                <a:rPr lang="zh-TW" altLang="en-US" dirty="0">
                  <a:solidFill>
                    <a:schemeClr val="bg1"/>
                  </a:solidFill>
                </a:rPr>
                <a:t>全部分析</a:t>
              </a:r>
              <a:endParaRPr lang="en-US" altLang="zh-TW" dirty="0">
                <a:solidFill>
                  <a:schemeClr val="bg1"/>
                </a:solidFill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altLang="zh-TW" dirty="0" err="1">
                  <a:solidFill>
                    <a:schemeClr val="bg1"/>
                  </a:solidFill>
                </a:rPr>
                <a:t>aaa</a:t>
              </a:r>
              <a:r>
                <a:rPr lang="en-US" altLang="zh-TW" dirty="0">
                  <a:solidFill>
                    <a:schemeClr val="bg1"/>
                  </a:solidFill>
                </a:rPr>
                <a:t> -&gt;</a:t>
              </a:r>
              <a:r>
                <a:rPr lang="zh-TW" altLang="en-US" dirty="0">
                  <a:solidFill>
                    <a:schemeClr val="bg1"/>
                  </a:solidFill>
                </a:rPr>
                <a:t> 深度分析</a:t>
              </a:r>
              <a:endParaRPr lang="en-US" altLang="zh-TW" dirty="0">
                <a:solidFill>
                  <a:schemeClr val="bg1"/>
                </a:solidFill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altLang="zh-TW" dirty="0" err="1">
                  <a:solidFill>
                    <a:schemeClr val="bg1"/>
                  </a:solidFill>
                </a:rPr>
                <a:t>aaaa</a:t>
              </a:r>
              <a:r>
                <a:rPr lang="en-US" altLang="zh-TW" dirty="0">
                  <a:solidFill>
                    <a:schemeClr val="bg1"/>
                  </a:solidFill>
                </a:rPr>
                <a:t> -&gt; </a:t>
              </a:r>
              <a:r>
                <a:rPr lang="zh-TW" altLang="en-US" dirty="0">
                  <a:solidFill>
                    <a:schemeClr val="bg1"/>
                  </a:solidFill>
                </a:rPr>
                <a:t>加入實驗功能的分析</a:t>
              </a:r>
            </a:p>
          </p:txBody>
        </p:sp>
        <p:cxnSp>
          <p:nvCxnSpPr>
            <p:cNvPr id="35" name="接點: 肘形 34">
              <a:extLst>
                <a:ext uri="{FF2B5EF4-FFF2-40B4-BE49-F238E27FC236}">
                  <a16:creationId xmlns:a16="http://schemas.microsoft.com/office/drawing/2014/main" id="{80284666-E572-4AB1-B382-C54E2E230059}"/>
                </a:ext>
              </a:extLst>
            </p:cNvPr>
            <p:cNvCxnSpPr>
              <a:cxnSpLocks/>
              <a:stCxn id="33" idx="1"/>
              <a:endCxn id="34" idx="1"/>
            </p:cNvCxnSpPr>
            <p:nvPr/>
          </p:nvCxnSpPr>
          <p:spPr>
            <a:xfrm rot="10800000" flipH="1" flipV="1">
              <a:off x="2334700" y="1906011"/>
              <a:ext cx="1758489" cy="3471242"/>
            </a:xfrm>
            <a:prstGeom prst="bentConnector3">
              <a:avLst>
                <a:gd name="adj1" fmla="val -7955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069017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2721021" cy="863173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rgbClr val="C00000"/>
                </a:solidFill>
              </a:rPr>
              <a:t>CTF</a:t>
            </a:r>
            <a:r>
              <a:rPr lang="zh-TW" altLang="en-US" b="1" dirty="0">
                <a:solidFill>
                  <a:srgbClr val="C00000"/>
                </a:solidFill>
              </a:rPr>
              <a:t>解題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7533564" y="0"/>
            <a:ext cx="4658437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解 </a:t>
            </a:r>
            <a:r>
              <a:rPr lang="en-US" altLang="zh-TW" sz="3200" dirty="0">
                <a:solidFill>
                  <a:schemeClr val="bg1"/>
                </a:solidFill>
              </a:rPr>
              <a:t>easyCTF-2018-Adder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FF3FF37E-449F-4459-97C6-2EEEC333042D}"/>
              </a:ext>
            </a:extLst>
          </p:cNvPr>
          <p:cNvGrpSpPr/>
          <p:nvPr/>
        </p:nvGrpSpPr>
        <p:grpSpPr>
          <a:xfrm>
            <a:off x="84888" y="863173"/>
            <a:ext cx="12022224" cy="5771439"/>
            <a:chOff x="-1069896" y="901466"/>
            <a:chExt cx="12022224" cy="5771439"/>
          </a:xfrm>
        </p:grpSpPr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B03550D4-21D0-41B6-A917-A93E613F6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12125" y="901466"/>
              <a:ext cx="8640203" cy="5771439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751F06BE-CCCA-4930-8667-55753BAF7BCB}"/>
                </a:ext>
              </a:extLst>
            </p:cNvPr>
            <p:cNvSpPr/>
            <p:nvPr/>
          </p:nvSpPr>
          <p:spPr>
            <a:xfrm>
              <a:off x="2317656" y="901467"/>
              <a:ext cx="1791773" cy="27839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D9E821A1-8AB1-4824-AFB2-A3FA6FEF90D5}"/>
                </a:ext>
              </a:extLst>
            </p:cNvPr>
            <p:cNvSpPr txBox="1"/>
            <p:nvPr/>
          </p:nvSpPr>
          <p:spPr>
            <a:xfrm>
              <a:off x="-1069896" y="2727224"/>
              <a:ext cx="3275462" cy="92333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>
                  <a:solidFill>
                    <a:schemeClr val="bg1"/>
                  </a:solidFill>
                </a:rPr>
                <a:t>列出所有函式 </a:t>
              </a:r>
              <a:r>
                <a:rPr lang="en-US" altLang="zh-TW" dirty="0">
                  <a:solidFill>
                    <a:schemeClr val="bg1"/>
                  </a:solidFill>
                </a:rPr>
                <a:t>(Analyze Function List)</a:t>
              </a:r>
            </a:p>
            <a:p>
              <a:pPr algn="ctr"/>
              <a:r>
                <a:rPr lang="en-US" altLang="zh-TW" dirty="0">
                  <a:solidFill>
                    <a:srgbClr val="FFC000"/>
                  </a:solidFill>
                </a:rPr>
                <a:t>PS. </a:t>
              </a:r>
              <a:r>
                <a:rPr lang="zh-TW" altLang="en-US" dirty="0">
                  <a:solidFill>
                    <a:srgbClr val="FFC000"/>
                  </a:solidFill>
                </a:rPr>
                <a:t>看看各個區段 有沒有 </a:t>
              </a:r>
              <a:r>
                <a:rPr lang="en-US" altLang="zh-TW" dirty="0">
                  <a:solidFill>
                    <a:srgbClr val="FFC000"/>
                  </a:solidFill>
                </a:rPr>
                <a:t>main</a:t>
              </a:r>
              <a:endParaRPr lang="zh-TW" altLang="en-US" dirty="0">
                <a:solidFill>
                  <a:srgbClr val="FFC000"/>
                </a:solidFill>
              </a:endParaRPr>
            </a:p>
          </p:txBody>
        </p:sp>
        <p:cxnSp>
          <p:nvCxnSpPr>
            <p:cNvPr id="32" name="接點: 肘形 31">
              <a:extLst>
                <a:ext uri="{FF2B5EF4-FFF2-40B4-BE49-F238E27FC236}">
                  <a16:creationId xmlns:a16="http://schemas.microsoft.com/office/drawing/2014/main" id="{7CF0BE0B-B401-4A9F-8A82-8D57A43FD348}"/>
                </a:ext>
              </a:extLst>
            </p:cNvPr>
            <p:cNvCxnSpPr>
              <a:cxnSpLocks/>
              <a:stCxn id="30" idx="1"/>
              <a:endCxn id="31" idx="0"/>
            </p:cNvCxnSpPr>
            <p:nvPr/>
          </p:nvCxnSpPr>
          <p:spPr>
            <a:xfrm rot="10800000" flipV="1">
              <a:off x="567836" y="1040666"/>
              <a:ext cx="1749821" cy="1686558"/>
            </a:xfrm>
            <a:prstGeom prst="bentConnector2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1554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72C161-9C61-4282-BAA2-DA44D073A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468526" cy="804456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TW" sz="6000" dirty="0">
                <a:solidFill>
                  <a:srgbClr val="FFCC66"/>
                </a:solidFill>
              </a:rPr>
              <a:t>Agenda</a:t>
            </a:r>
            <a:endParaRPr lang="zh-TW" altLang="en-US" sz="6000" dirty="0">
              <a:solidFill>
                <a:srgbClr val="FFCC66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69FD285-3B45-4B9E-AC0B-36F5030BB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647" y="2113201"/>
            <a:ext cx="3358705" cy="263159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簡介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安裝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命令行使用方法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互動式使用方法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CTF</a:t>
            </a:r>
            <a:r>
              <a:rPr lang="zh-TW" altLang="en-US" dirty="0"/>
              <a:t>解題</a:t>
            </a:r>
          </a:p>
        </p:txBody>
      </p:sp>
    </p:spTree>
    <p:extLst>
      <p:ext uri="{BB962C8B-B14F-4D97-AF65-F5344CB8AC3E}">
        <p14:creationId xmlns:p14="http://schemas.microsoft.com/office/powerpoint/2010/main" val="2492672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2721021" cy="863173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rgbClr val="C00000"/>
                </a:solidFill>
              </a:rPr>
              <a:t>CTF</a:t>
            </a:r>
            <a:r>
              <a:rPr lang="zh-TW" altLang="en-US" b="1" dirty="0">
                <a:solidFill>
                  <a:srgbClr val="C00000"/>
                </a:solidFill>
              </a:rPr>
              <a:t>解題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7021773" y="0"/>
            <a:ext cx="5170228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用 </a:t>
            </a:r>
            <a:r>
              <a:rPr lang="en-US" altLang="zh-TW" sz="3200" dirty="0">
                <a:solidFill>
                  <a:schemeClr val="bg1"/>
                </a:solidFill>
              </a:rPr>
              <a:t>Visual Mode</a:t>
            </a:r>
            <a:r>
              <a:rPr lang="zh-TW" altLang="en-US" sz="3200" dirty="0">
                <a:solidFill>
                  <a:schemeClr val="bg1"/>
                </a:solidFill>
              </a:rPr>
              <a:t> 來看更清楚</a:t>
            </a:r>
          </a:p>
        </p:txBody>
      </p: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6CE73DA5-99E5-40FF-BE3E-6B26095537C5}"/>
              </a:ext>
            </a:extLst>
          </p:cNvPr>
          <p:cNvGrpSpPr/>
          <p:nvPr/>
        </p:nvGrpSpPr>
        <p:grpSpPr>
          <a:xfrm>
            <a:off x="1111769" y="2320480"/>
            <a:ext cx="9968462" cy="2217039"/>
            <a:chOff x="792798" y="1806832"/>
            <a:chExt cx="9968462" cy="2217039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DDC911B1-15DB-4614-B3C4-1B92E0029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2798" y="2392180"/>
              <a:ext cx="6088993" cy="1631691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751F06BE-CCCA-4930-8667-55753BAF7BCB}"/>
                </a:ext>
              </a:extLst>
            </p:cNvPr>
            <p:cNvSpPr/>
            <p:nvPr/>
          </p:nvSpPr>
          <p:spPr>
            <a:xfrm>
              <a:off x="4618851" y="2513651"/>
              <a:ext cx="1952545" cy="46748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D9E821A1-8AB1-4824-AFB2-A3FA6FEF90D5}"/>
                </a:ext>
              </a:extLst>
            </p:cNvPr>
            <p:cNvSpPr txBox="1"/>
            <p:nvPr/>
          </p:nvSpPr>
          <p:spPr>
            <a:xfrm>
              <a:off x="8106312" y="1806832"/>
              <a:ext cx="2654948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bg1"/>
                  </a:solidFill>
                </a:rPr>
                <a:t>先找</a:t>
              </a:r>
              <a:r>
                <a:rPr lang="en-US" altLang="zh-TW" sz="2000" dirty="0">
                  <a:solidFill>
                    <a:schemeClr val="bg1"/>
                  </a:solidFill>
                </a:rPr>
                <a:t>(seek) main()</a:t>
              </a:r>
              <a:r>
                <a:rPr lang="zh-TW" altLang="en-US" sz="2000" dirty="0">
                  <a:solidFill>
                    <a:schemeClr val="bg1"/>
                  </a:solidFill>
                </a:rPr>
                <a:t>函數</a:t>
              </a:r>
            </a:p>
          </p:txBody>
        </p:sp>
        <p:cxnSp>
          <p:nvCxnSpPr>
            <p:cNvPr id="32" name="接點: 肘形 31">
              <a:extLst>
                <a:ext uri="{FF2B5EF4-FFF2-40B4-BE49-F238E27FC236}">
                  <a16:creationId xmlns:a16="http://schemas.microsoft.com/office/drawing/2014/main" id="{7CF0BE0B-B401-4A9F-8A82-8D57A43FD348}"/>
                </a:ext>
              </a:extLst>
            </p:cNvPr>
            <p:cNvCxnSpPr>
              <a:cxnSpLocks/>
              <a:stCxn id="30" idx="3"/>
              <a:endCxn id="31" idx="1"/>
            </p:cNvCxnSpPr>
            <p:nvPr/>
          </p:nvCxnSpPr>
          <p:spPr>
            <a:xfrm flipV="1">
              <a:off x="6571396" y="2006887"/>
              <a:ext cx="1534916" cy="740506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E72681F0-E89D-4FFA-B094-C9CF678ADD8B}"/>
                </a:ext>
              </a:extLst>
            </p:cNvPr>
            <p:cNvSpPr/>
            <p:nvPr/>
          </p:nvSpPr>
          <p:spPr>
            <a:xfrm>
              <a:off x="4618851" y="3067649"/>
              <a:ext cx="540003" cy="46748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289CB5DC-DD37-401C-BE33-BFFE84EB5D23}"/>
                </a:ext>
              </a:extLst>
            </p:cNvPr>
            <p:cNvSpPr txBox="1"/>
            <p:nvPr/>
          </p:nvSpPr>
          <p:spPr>
            <a:xfrm>
              <a:off x="8106312" y="3429000"/>
              <a:ext cx="2532118" cy="4001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bg1"/>
                  </a:solidFill>
                </a:rPr>
                <a:t>進入 </a:t>
              </a:r>
              <a:r>
                <a:rPr lang="en-US" altLang="zh-TW" sz="2000" dirty="0">
                  <a:solidFill>
                    <a:schemeClr val="bg1"/>
                  </a:solidFill>
                </a:rPr>
                <a:t>hex mode</a:t>
              </a:r>
              <a:endParaRPr lang="zh-TW" altLang="en-US" sz="2000" dirty="0">
                <a:solidFill>
                  <a:schemeClr val="bg1"/>
                </a:solidFill>
              </a:endParaRPr>
            </a:p>
          </p:txBody>
        </p:sp>
        <p:cxnSp>
          <p:nvCxnSpPr>
            <p:cNvPr id="25" name="接點: 肘形 24">
              <a:extLst>
                <a:ext uri="{FF2B5EF4-FFF2-40B4-BE49-F238E27FC236}">
                  <a16:creationId xmlns:a16="http://schemas.microsoft.com/office/drawing/2014/main" id="{1E412A55-E1E5-43F5-AD71-AF0559A00642}"/>
                </a:ext>
              </a:extLst>
            </p:cNvPr>
            <p:cNvCxnSpPr>
              <a:cxnSpLocks/>
              <a:stCxn id="23" idx="3"/>
              <a:endCxn id="24" idx="1"/>
            </p:cNvCxnSpPr>
            <p:nvPr/>
          </p:nvCxnSpPr>
          <p:spPr>
            <a:xfrm>
              <a:off x="5158854" y="3301391"/>
              <a:ext cx="2947458" cy="327664"/>
            </a:xfrm>
            <a:prstGeom prst="bentConnector3">
              <a:avLst>
                <a:gd name="adj1" fmla="val 74772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27914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2721021" cy="863173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rgbClr val="C00000"/>
                </a:solidFill>
              </a:rPr>
              <a:t>CTF</a:t>
            </a:r>
            <a:r>
              <a:rPr lang="zh-TW" altLang="en-US" b="1" dirty="0">
                <a:solidFill>
                  <a:srgbClr val="C00000"/>
                </a:solidFill>
              </a:rPr>
              <a:t>解題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8775510" y="0"/>
            <a:ext cx="3416491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進入 </a:t>
            </a:r>
            <a:r>
              <a:rPr lang="en-US" altLang="zh-TW" sz="3200" dirty="0">
                <a:solidFill>
                  <a:schemeClr val="bg1"/>
                </a:solidFill>
              </a:rPr>
              <a:t>hex mode</a:t>
            </a:r>
            <a:r>
              <a:rPr lang="zh-TW" altLang="en-US" sz="3200" dirty="0">
                <a:solidFill>
                  <a:schemeClr val="bg1"/>
                </a:solidFill>
              </a:rPr>
              <a:t> 後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D24B277-35AD-4163-90D1-9DE1CF94EE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" b="1"/>
          <a:stretch/>
        </p:blipFill>
        <p:spPr>
          <a:xfrm>
            <a:off x="3303032" y="750626"/>
            <a:ext cx="5585935" cy="593594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906534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2721021" cy="863173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rgbClr val="C00000"/>
                </a:solidFill>
              </a:rPr>
              <a:t>CTF</a:t>
            </a:r>
            <a:r>
              <a:rPr lang="zh-TW" altLang="en-US" b="1" dirty="0">
                <a:solidFill>
                  <a:srgbClr val="C00000"/>
                </a:solidFill>
              </a:rPr>
              <a:t>解題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8120418" y="0"/>
            <a:ext cx="4071583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進入 </a:t>
            </a:r>
            <a:r>
              <a:rPr lang="en-US" altLang="zh-TW" sz="3200" dirty="0">
                <a:solidFill>
                  <a:schemeClr val="bg1"/>
                </a:solidFill>
              </a:rPr>
              <a:t>Visual</a:t>
            </a:r>
            <a:r>
              <a:rPr lang="zh-TW" altLang="en-US" sz="3200" dirty="0">
                <a:solidFill>
                  <a:schemeClr val="bg1"/>
                </a:solidFill>
              </a:rPr>
              <a:t> </a:t>
            </a:r>
            <a:r>
              <a:rPr lang="en-US" altLang="zh-TW" sz="3200" dirty="0">
                <a:solidFill>
                  <a:schemeClr val="bg1"/>
                </a:solidFill>
              </a:rPr>
              <a:t>mode</a:t>
            </a:r>
            <a:r>
              <a:rPr lang="zh-TW" altLang="en-US" sz="3200" dirty="0">
                <a:solidFill>
                  <a:schemeClr val="bg1"/>
                </a:solidFill>
              </a:rPr>
              <a:t> 後</a:t>
            </a: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F849698A-12CE-42E6-BEEE-189EAB732DE7}"/>
              </a:ext>
            </a:extLst>
          </p:cNvPr>
          <p:cNvGrpSpPr/>
          <p:nvPr/>
        </p:nvGrpSpPr>
        <p:grpSpPr>
          <a:xfrm>
            <a:off x="1362217" y="798394"/>
            <a:ext cx="9736701" cy="5998191"/>
            <a:chOff x="1362217" y="798394"/>
            <a:chExt cx="9736701" cy="5998191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26A82C9F-8FD3-44E8-A1CD-43235B01CE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10" b="1"/>
            <a:stretch/>
          </p:blipFill>
          <p:spPr>
            <a:xfrm>
              <a:off x="1362217" y="798394"/>
              <a:ext cx="9736701" cy="5998191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85DD1B53-92A9-443F-96C9-C44DAFEF0B0B}"/>
                </a:ext>
              </a:extLst>
            </p:cNvPr>
            <p:cNvSpPr txBox="1"/>
            <p:nvPr/>
          </p:nvSpPr>
          <p:spPr>
            <a:xfrm>
              <a:off x="1456669" y="1546942"/>
              <a:ext cx="2532118" cy="101566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dirty="0">
                  <a:solidFill>
                    <a:schemeClr val="bg1"/>
                  </a:solidFill>
                </a:rPr>
                <a:t>在 </a:t>
              </a:r>
              <a:r>
                <a:rPr lang="en-US" altLang="zh-TW" sz="2000" dirty="0">
                  <a:solidFill>
                    <a:schemeClr val="bg1"/>
                  </a:solidFill>
                </a:rPr>
                <a:t>hex mode</a:t>
              </a:r>
              <a:r>
                <a:rPr lang="zh-TW" altLang="en-US" sz="2000" dirty="0">
                  <a:solidFill>
                    <a:schemeClr val="bg1"/>
                  </a:solidFill>
                </a:rPr>
                <a:t> 時，在按 </a:t>
              </a:r>
              <a:r>
                <a:rPr lang="en-US" altLang="zh-TW" sz="2000" dirty="0">
                  <a:solidFill>
                    <a:schemeClr val="bg1"/>
                  </a:solidFill>
                </a:rPr>
                <a:t>Shift + v</a:t>
              </a:r>
              <a:r>
                <a:rPr lang="zh-TW" altLang="en-US" sz="2000" dirty="0">
                  <a:solidFill>
                    <a:schemeClr val="bg1"/>
                  </a:solidFill>
                </a:rPr>
                <a:t> 進入 </a:t>
              </a:r>
              <a:r>
                <a:rPr lang="en-US" altLang="zh-TW" sz="2000" dirty="0">
                  <a:solidFill>
                    <a:schemeClr val="bg1"/>
                  </a:solidFill>
                </a:rPr>
                <a:t>Visual mode</a:t>
              </a:r>
              <a:endParaRPr lang="zh-TW" altLang="en-US" sz="2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41604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2721021" cy="863173"/>
          </a:xfrm>
        </p:spPr>
        <p:txBody>
          <a:bodyPr>
            <a:normAutofit/>
          </a:bodyPr>
          <a:lstStyle/>
          <a:p>
            <a:pPr algn="ctr"/>
            <a:r>
              <a:rPr lang="en-US" altLang="zh-TW" b="1" dirty="0">
                <a:solidFill>
                  <a:srgbClr val="C00000"/>
                </a:solidFill>
              </a:rPr>
              <a:t>CTF</a:t>
            </a:r>
            <a:r>
              <a:rPr lang="zh-TW" altLang="en-US" b="1" dirty="0">
                <a:solidFill>
                  <a:srgbClr val="C00000"/>
                </a:solidFill>
              </a:rPr>
              <a:t>解題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7246962" y="0"/>
            <a:ext cx="4943332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找到變數加起來所需的值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25BBDF52-CE0F-4AB4-AED8-10A50E4689AF}"/>
              </a:ext>
            </a:extLst>
          </p:cNvPr>
          <p:cNvGrpSpPr/>
          <p:nvPr/>
        </p:nvGrpSpPr>
        <p:grpSpPr>
          <a:xfrm>
            <a:off x="573413" y="1806644"/>
            <a:ext cx="4895314" cy="3572257"/>
            <a:chOff x="3648343" y="1642871"/>
            <a:chExt cx="4895314" cy="3572257"/>
          </a:xfrm>
        </p:grpSpPr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F1C66C19-23D8-4BA0-907F-FEBD88594D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48343" y="1642871"/>
              <a:ext cx="4895314" cy="3572257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4256A4BF-C093-4224-814B-F8FFC32DD122}"/>
                </a:ext>
              </a:extLst>
            </p:cNvPr>
            <p:cNvSpPr/>
            <p:nvPr/>
          </p:nvSpPr>
          <p:spPr>
            <a:xfrm>
              <a:off x="3811882" y="3818869"/>
              <a:ext cx="2356906" cy="75995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5A60B019-3769-4E08-BE16-D04E078240FB}"/>
              </a:ext>
            </a:extLst>
          </p:cNvPr>
          <p:cNvGrpSpPr/>
          <p:nvPr/>
        </p:nvGrpSpPr>
        <p:grpSpPr>
          <a:xfrm>
            <a:off x="6325898" y="1641841"/>
            <a:ext cx="5292689" cy="3574317"/>
            <a:chOff x="6325898" y="1445187"/>
            <a:chExt cx="5292689" cy="3574317"/>
          </a:xfrm>
        </p:grpSpPr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EA517536-D2ED-4339-B4BA-719C9C1F43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25898" y="1445187"/>
              <a:ext cx="5292689" cy="1119750"/>
            </a:xfrm>
            <a:prstGeom prst="rect">
              <a:avLst/>
            </a:prstGeom>
            <a:ln w="38100">
              <a:solidFill>
                <a:schemeClr val="bg1"/>
              </a:solidFill>
            </a:ln>
          </p:spPr>
        </p:pic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DFA1F3C-8BB2-4F40-B223-3A0BC9D16A1B}"/>
                </a:ext>
              </a:extLst>
            </p:cNvPr>
            <p:cNvSpPr/>
            <p:nvPr/>
          </p:nvSpPr>
          <p:spPr>
            <a:xfrm>
              <a:off x="6325898" y="1685500"/>
              <a:ext cx="3022818" cy="87943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A76EB355-3941-4DFD-BBDF-F99638D574C0}"/>
                </a:ext>
              </a:extLst>
            </p:cNvPr>
            <p:cNvSpPr txBox="1"/>
            <p:nvPr/>
          </p:nvSpPr>
          <p:spPr>
            <a:xfrm>
              <a:off x="8684073" y="3819175"/>
              <a:ext cx="1329286" cy="120032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dirty="0">
                  <a:solidFill>
                    <a:schemeClr val="bg1"/>
                  </a:solidFill>
                </a:rPr>
                <a:t>再次執行 </a:t>
              </a:r>
              <a:r>
                <a:rPr lang="en-US" altLang="zh-TW" dirty="0">
                  <a:solidFill>
                    <a:schemeClr val="bg1"/>
                  </a:solidFill>
                </a:rPr>
                <a:t>adder </a:t>
              </a:r>
              <a:r>
                <a:rPr lang="zh-TW" altLang="en-US" dirty="0">
                  <a:solidFill>
                    <a:schemeClr val="bg1"/>
                  </a:solidFill>
                </a:rPr>
                <a:t>判斷剛剛看到的是否正確</a:t>
              </a:r>
            </a:p>
          </p:txBody>
        </p:sp>
        <p:cxnSp>
          <p:nvCxnSpPr>
            <p:cNvPr id="14" name="接點: 肘形 13">
              <a:extLst>
                <a:ext uri="{FF2B5EF4-FFF2-40B4-BE49-F238E27FC236}">
                  <a16:creationId xmlns:a16="http://schemas.microsoft.com/office/drawing/2014/main" id="{791CC449-6D56-43D9-B962-A9E36C69C8A1}"/>
                </a:ext>
              </a:extLst>
            </p:cNvPr>
            <p:cNvCxnSpPr>
              <a:cxnSpLocks/>
              <a:stCxn id="12" idx="2"/>
              <a:endCxn id="13" idx="0"/>
            </p:cNvCxnSpPr>
            <p:nvPr/>
          </p:nvCxnSpPr>
          <p:spPr>
            <a:xfrm rot="16200000" flipH="1">
              <a:off x="7965893" y="2436351"/>
              <a:ext cx="1254237" cy="1511409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483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3E8FE4-4C6C-4062-A5BB-408A939D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0278" y="2734670"/>
            <a:ext cx="4451444" cy="138866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b="1" dirty="0">
                <a:solidFill>
                  <a:srgbClr val="FFCC66"/>
                </a:solidFill>
              </a:rPr>
              <a:t>簡介</a:t>
            </a:r>
          </a:p>
        </p:txBody>
      </p:sp>
    </p:spTree>
    <p:extLst>
      <p:ext uri="{BB962C8B-B14F-4D97-AF65-F5344CB8AC3E}">
        <p14:creationId xmlns:p14="http://schemas.microsoft.com/office/powerpoint/2010/main" val="3859177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1704264" cy="863173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rgbClr val="C00000"/>
                </a:solidFill>
              </a:rPr>
              <a:t>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E9963D-AFC2-4B3C-AB87-E84C62B0E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339" y="1603612"/>
            <a:ext cx="10455322" cy="3650775"/>
          </a:xfrm>
        </p:spPr>
        <p:txBody>
          <a:bodyPr>
            <a:normAutofit/>
          </a:bodyPr>
          <a:lstStyle/>
          <a:p>
            <a:r>
              <a:rPr lang="zh-TW" altLang="en-US" dirty="0"/>
              <a:t>是一款免費、開源的逆向工程工具，可以用於分析和修復軟件中的漏洞。</a:t>
            </a:r>
            <a:endParaRPr lang="en-US" altLang="zh-TW" dirty="0"/>
          </a:p>
          <a:p>
            <a:r>
              <a:rPr lang="zh-TW" altLang="en-US" dirty="0"/>
              <a:t>支持多種操作系統和多種文件格式，包括可執行文件、動態鏈接庫、靜態鏈接庫、設備驅動程序等。</a:t>
            </a:r>
            <a:endParaRPr lang="en-US" altLang="zh-TW" dirty="0"/>
          </a:p>
          <a:p>
            <a:r>
              <a:rPr lang="en-US" altLang="zh-TW" dirty="0"/>
              <a:t>Radare2</a:t>
            </a:r>
            <a:r>
              <a:rPr lang="zh-TW" altLang="en-US" dirty="0"/>
              <a:t>擁有非常強大的功能，包括反彙編、調試、打補丁、虛擬化等等。</a:t>
            </a:r>
            <a:endParaRPr lang="en-US" altLang="zh-TW" dirty="0"/>
          </a:p>
          <a:p>
            <a:r>
              <a:rPr lang="en-US" altLang="zh-TW" dirty="0"/>
              <a:t>Radare2</a:t>
            </a:r>
            <a:r>
              <a:rPr lang="zh-TW" altLang="en-US" dirty="0"/>
              <a:t>是由一系列的元件構成的，這些元件賦予了 </a:t>
            </a:r>
            <a:r>
              <a:rPr lang="en-US" altLang="zh-TW" dirty="0"/>
              <a:t>Radare2 </a:t>
            </a:r>
            <a:r>
              <a:rPr lang="zh-TW" altLang="en-US" dirty="0"/>
              <a:t>強大的分析能力，可以在 </a:t>
            </a:r>
            <a:r>
              <a:rPr lang="en-US" altLang="zh-TW" dirty="0"/>
              <a:t>Radare2 </a:t>
            </a:r>
            <a:r>
              <a:rPr lang="zh-TW" altLang="en-US" dirty="0"/>
              <a:t>中或者單獨被使用。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22035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1704264" cy="863173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rgbClr val="C00000"/>
                </a:solidFill>
              </a:rPr>
              <a:t>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E9963D-AFC2-4B3C-AB87-E84C62B0E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8339" y="1419366"/>
            <a:ext cx="10455322" cy="413527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免費和開源：</a:t>
            </a:r>
            <a:r>
              <a:rPr lang="en-US" altLang="zh-TW" dirty="0"/>
              <a:t>Radare2 </a:t>
            </a:r>
            <a:r>
              <a:rPr lang="zh-TW" altLang="en-US" dirty="0"/>
              <a:t>是完全免費和開源的軟件，用戶可以自由下載、使用和修改它。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跨平台：</a:t>
            </a:r>
            <a:r>
              <a:rPr lang="en-US" altLang="zh-TW" dirty="0"/>
              <a:t>Radare2 </a:t>
            </a:r>
            <a:r>
              <a:rPr lang="zh-TW" altLang="en-US" dirty="0"/>
              <a:t>支持多種操作系統，包括 </a:t>
            </a:r>
            <a:r>
              <a:rPr lang="en-US" altLang="zh-TW" dirty="0"/>
              <a:t>Windows</a:t>
            </a:r>
            <a:r>
              <a:rPr lang="zh-TW" altLang="en-US" dirty="0"/>
              <a:t>、</a:t>
            </a:r>
            <a:r>
              <a:rPr lang="en-US" altLang="zh-TW" dirty="0"/>
              <a:t>macOS</a:t>
            </a:r>
            <a:r>
              <a:rPr lang="zh-TW" altLang="en-US" dirty="0"/>
              <a:t>、</a:t>
            </a:r>
            <a:r>
              <a:rPr lang="en-US" altLang="zh-TW" dirty="0"/>
              <a:t>Linux</a:t>
            </a:r>
            <a:r>
              <a:rPr lang="zh-TW" altLang="en-US" dirty="0"/>
              <a:t>、</a:t>
            </a:r>
            <a:r>
              <a:rPr lang="en-US" altLang="zh-TW" dirty="0"/>
              <a:t>Android </a:t>
            </a:r>
            <a:r>
              <a:rPr lang="zh-TW" altLang="en-US" dirty="0"/>
              <a:t>和 </a:t>
            </a:r>
            <a:r>
              <a:rPr lang="en-US" altLang="zh-TW" dirty="0"/>
              <a:t>iOS </a:t>
            </a:r>
            <a:r>
              <a:rPr lang="zh-TW" altLang="en-US" dirty="0"/>
              <a:t>等。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多種文件格式支持：</a:t>
            </a:r>
            <a:r>
              <a:rPr lang="en-US" altLang="zh-TW" dirty="0"/>
              <a:t>Radare2 </a:t>
            </a:r>
            <a:r>
              <a:rPr lang="zh-TW" altLang="en-US" dirty="0"/>
              <a:t>支持多種文件格式，包括可執行文件、動態鏈接庫、靜態鏈接庫、設備驅動程序等。</a:t>
            </a: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強大的逆向工程工具：</a:t>
            </a:r>
            <a:r>
              <a:rPr lang="en-US" altLang="zh-CN" dirty="0"/>
              <a:t>Radare2 </a:t>
            </a:r>
            <a:r>
              <a:rPr lang="zh-CN" altLang="en-US" dirty="0"/>
              <a:t>提供了許多強大的逆向工程工具，例如反</a:t>
            </a:r>
            <a:r>
              <a:rPr lang="zh-TW" altLang="en-US" dirty="0"/>
              <a:t>匯編</a:t>
            </a:r>
            <a:r>
              <a:rPr lang="zh-CN" altLang="en-US" dirty="0"/>
              <a:t>、反</a:t>
            </a:r>
            <a:r>
              <a:rPr lang="zh-TW" altLang="en-US" dirty="0"/>
              <a:t>靜態</a:t>
            </a:r>
            <a:r>
              <a:rPr lang="zh-CN" altLang="en-US" dirty="0"/>
              <a:t>分析、反動態分析、</a:t>
            </a:r>
            <a:r>
              <a:rPr lang="zh-TW" altLang="en-US" dirty="0"/>
              <a:t>調試</a:t>
            </a:r>
            <a:r>
              <a:rPr lang="zh-CN" altLang="en-US" dirty="0"/>
              <a:t>器等。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TW" altLang="en-US" dirty="0"/>
              <a:t>易於使用：</a:t>
            </a:r>
            <a:r>
              <a:rPr lang="en-US" altLang="zh-TW" dirty="0"/>
              <a:t>Radare2 </a:t>
            </a:r>
            <a:r>
              <a:rPr lang="zh-TW" altLang="en-US" dirty="0"/>
              <a:t>提供了友好的命令行界面和豐富的文。</a:t>
            </a:r>
            <a:endParaRPr lang="en-US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10099343" y="0"/>
            <a:ext cx="2092657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主要特點</a:t>
            </a:r>
          </a:p>
        </p:txBody>
      </p:sp>
    </p:spTree>
    <p:extLst>
      <p:ext uri="{BB962C8B-B14F-4D97-AF65-F5344CB8AC3E}">
        <p14:creationId xmlns:p14="http://schemas.microsoft.com/office/powerpoint/2010/main" val="1786065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1704264" cy="863173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rgbClr val="C00000"/>
                </a:solidFill>
              </a:rPr>
              <a:t>簡介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10099343" y="0"/>
            <a:ext cx="2092657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包含工具</a:t>
            </a:r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A0696D2F-691A-4849-8393-8FF2E3E02D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795111"/>
              </p:ext>
            </p:extLst>
          </p:nvPr>
        </p:nvGraphicFramePr>
        <p:xfrm>
          <a:off x="862842" y="1743248"/>
          <a:ext cx="10466316" cy="3794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33857">
                  <a:extLst>
                    <a:ext uri="{9D8B030D-6E8A-4147-A177-3AD203B41FA5}">
                      <a16:colId xmlns:a16="http://schemas.microsoft.com/office/drawing/2014/main" val="4109315923"/>
                    </a:ext>
                  </a:extLst>
                </a:gridCol>
                <a:gridCol w="8932459">
                  <a:extLst>
                    <a:ext uri="{9D8B030D-6E8A-4147-A177-3AD203B41FA5}">
                      <a16:colId xmlns:a16="http://schemas.microsoft.com/office/drawing/2014/main" val="11384775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 dirty="0">
                          <a:solidFill>
                            <a:schemeClr val="bg1"/>
                          </a:solidFill>
                        </a:rPr>
                        <a:t>工具名稱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 dirty="0">
                          <a:solidFill>
                            <a:schemeClr val="bg1"/>
                          </a:solidFill>
                        </a:rPr>
                        <a:t>說明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635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radare2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十六進位編輯器和調試器的核心，通常通過它進入互動式介面。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3916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rabin2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從可執行二進位檔案中提取資訊。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0876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rasm2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彙編和反彙編。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2988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rahash2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基於塊的雜湊工具。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5251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radiff2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二進位檔案或代碼差異比對。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2361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rafind2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查找位元組模式。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58148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ragg2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>
                          <a:solidFill>
                            <a:schemeClr val="bg1"/>
                          </a:solidFill>
                        </a:rPr>
                        <a:t>r_egg</a:t>
                      </a:r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的前端，將高階語言編寫的簡單程式編譯成 </a:t>
                      </a:r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x86</a:t>
                      </a:r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、</a:t>
                      </a:r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x86-64</a:t>
                      </a:r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 和 </a:t>
                      </a:r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ARM</a:t>
                      </a:r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 的二進位檔案。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191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rarun2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用於在不同環境中運行程式。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4322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rax2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bg1"/>
                          </a:solidFill>
                        </a:rPr>
                        <a:t>資料格式轉換。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26050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2889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3E8FE4-4C6C-4062-A5BB-408A939D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0278" y="2734670"/>
            <a:ext cx="4451444" cy="1388660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b="1" dirty="0">
                <a:solidFill>
                  <a:srgbClr val="FFCC66"/>
                </a:solidFill>
              </a:rPr>
              <a:t>安裝</a:t>
            </a:r>
          </a:p>
        </p:txBody>
      </p:sp>
    </p:spTree>
    <p:extLst>
      <p:ext uri="{BB962C8B-B14F-4D97-AF65-F5344CB8AC3E}">
        <p14:creationId xmlns:p14="http://schemas.microsoft.com/office/powerpoint/2010/main" val="3757664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1704264" cy="863173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rgbClr val="C00000"/>
                </a:solidFill>
              </a:rPr>
              <a:t>安裝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9587553" y="0"/>
            <a:ext cx="2604448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安裝 </a:t>
            </a:r>
            <a:r>
              <a:rPr lang="en-US" altLang="zh-TW" sz="3200" dirty="0">
                <a:solidFill>
                  <a:schemeClr val="bg1"/>
                </a:solidFill>
              </a:rPr>
              <a:t>radare2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CA91CB0-9AB1-4AE9-B555-99C95D88D8BD}"/>
              </a:ext>
            </a:extLst>
          </p:cNvPr>
          <p:cNvSpPr txBox="1"/>
          <p:nvPr/>
        </p:nvSpPr>
        <p:spPr>
          <a:xfrm>
            <a:off x="28148" y="6488668"/>
            <a:ext cx="2715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使用系統：</a:t>
            </a:r>
            <a:r>
              <a:rPr lang="en-US" altLang="zh-TW" dirty="0">
                <a:solidFill>
                  <a:srgbClr val="FF0000"/>
                </a:solidFill>
              </a:rPr>
              <a:t>Ubuntu 20.04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9EC7643-EA00-4AB1-9CC3-7604067EF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109" y="1988857"/>
            <a:ext cx="8445781" cy="2880286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020342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2168D-0742-425E-9413-46FF43206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7" y="0"/>
            <a:ext cx="1704264" cy="863173"/>
          </a:xfrm>
        </p:spPr>
        <p:txBody>
          <a:bodyPr>
            <a:normAutofit/>
          </a:bodyPr>
          <a:lstStyle/>
          <a:p>
            <a:pPr algn="ctr"/>
            <a:r>
              <a:rPr lang="zh-TW" altLang="en-US" b="1" dirty="0">
                <a:solidFill>
                  <a:srgbClr val="C00000"/>
                </a:solidFill>
              </a:rPr>
              <a:t>安裝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E4A9F1C-40F3-4203-9131-C4F0CDD237E3}"/>
              </a:ext>
            </a:extLst>
          </p:cNvPr>
          <p:cNvSpPr txBox="1"/>
          <p:nvPr/>
        </p:nvSpPr>
        <p:spPr>
          <a:xfrm>
            <a:off x="7888406" y="0"/>
            <a:ext cx="4303595" cy="58477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檢查是否安裝 </a:t>
            </a:r>
            <a:r>
              <a:rPr lang="en-US" altLang="zh-TW" sz="3200" dirty="0">
                <a:solidFill>
                  <a:schemeClr val="bg1"/>
                </a:solidFill>
              </a:rPr>
              <a:t>radare2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CA91CB0-9AB1-4AE9-B555-99C95D88D8BD}"/>
              </a:ext>
            </a:extLst>
          </p:cNvPr>
          <p:cNvSpPr txBox="1"/>
          <p:nvPr/>
        </p:nvSpPr>
        <p:spPr>
          <a:xfrm>
            <a:off x="0" y="6488668"/>
            <a:ext cx="2715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使用系統：</a:t>
            </a:r>
            <a:r>
              <a:rPr lang="en-US" altLang="zh-TW" dirty="0">
                <a:solidFill>
                  <a:srgbClr val="FF0000"/>
                </a:solidFill>
              </a:rPr>
              <a:t>Ubuntu 20.04</a:t>
            </a:r>
            <a:endParaRPr lang="zh-TW" altLang="en-US" dirty="0">
              <a:solidFill>
                <a:srgbClr val="FF0000"/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040C9C3-324C-4235-B9EC-50C7EE88B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949" y="2328026"/>
            <a:ext cx="7864102" cy="2201948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527539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">
      <a:majorFont>
        <a:latin typeface="華康細圓體(P)"/>
        <a:ea typeface="華康細圓體(P)"/>
        <a:cs typeface=""/>
      </a:majorFont>
      <a:minorFont>
        <a:latin typeface="華康細圓體(P)"/>
        <a:ea typeface="華康細圓體(P)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1007</TotalTime>
  <Words>1313</Words>
  <Application>Microsoft Office PowerPoint</Application>
  <PresentationFormat>寬螢幕</PresentationFormat>
  <Paragraphs>159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27" baseType="lpstr">
      <vt:lpstr>華康細圓體(P)</vt:lpstr>
      <vt:lpstr>Arial</vt:lpstr>
      <vt:lpstr>Calibri</vt:lpstr>
      <vt:lpstr>Office 佈景主題</vt:lpstr>
      <vt:lpstr>radare2逆向工程實務</vt:lpstr>
      <vt:lpstr>Agenda</vt:lpstr>
      <vt:lpstr>簡介</vt:lpstr>
      <vt:lpstr>簡介</vt:lpstr>
      <vt:lpstr>簡介</vt:lpstr>
      <vt:lpstr>簡介</vt:lpstr>
      <vt:lpstr>安裝</vt:lpstr>
      <vt:lpstr>安裝</vt:lpstr>
      <vt:lpstr>安裝</vt:lpstr>
      <vt:lpstr>命令行使用方法</vt:lpstr>
      <vt:lpstr>命令行使用方法</vt:lpstr>
      <vt:lpstr>命令行使用方法</vt:lpstr>
      <vt:lpstr>命令行使用方法</vt:lpstr>
      <vt:lpstr>命令行使用方法</vt:lpstr>
      <vt:lpstr>互動式使用方法</vt:lpstr>
      <vt:lpstr>CTF解題</vt:lpstr>
      <vt:lpstr>CTF解題</vt:lpstr>
      <vt:lpstr>CTF解題</vt:lpstr>
      <vt:lpstr>CTF解題</vt:lpstr>
      <vt:lpstr>CTF解題</vt:lpstr>
      <vt:lpstr>CTF解題</vt:lpstr>
      <vt:lpstr>CTF解題</vt:lpstr>
      <vt:lpstr>CTF解題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崇睿 何</dc:creator>
  <cp:lastModifiedBy>崇睿 何</cp:lastModifiedBy>
  <cp:revision>91</cp:revision>
  <dcterms:created xsi:type="dcterms:W3CDTF">2023-01-04T08:14:31Z</dcterms:created>
  <dcterms:modified xsi:type="dcterms:W3CDTF">2023-01-09T17:18:54Z</dcterms:modified>
</cp:coreProperties>
</file>

<file path=docProps/thumbnail.jpeg>
</file>